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3"/>
  </p:notes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 id="292" r:id="rId78"/>
    <p:sldId id="293" r:id="rId79"/>
    <p:sldId id="294" r:id="rId80"/>
    <p:sldId id="295" r:id="rId81"/>
    <p:sldId id="296" r:id="rId82"/>
    <p:sldId id="297" r:id="rId83"/>
    <p:sldId id="298" r:id="rId84"/>
    <p:sldId id="299" r:id="rId85"/>
    <p:sldId id="300" r:id="rId86"/>
    <p:sldId id="301" r:id="rId87"/>
    <p:sldId id="302" r:id="rId88"/>
    <p:sldId id="303" r:id="rId89"/>
    <p:sldId id="304" r:id="rId90"/>
    <p:sldId id="305" r:id="rId91"/>
    <p:sldId id="306" r:id="rId9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Tex Gyre Termes" charset="1" panose="00000500000000000000"/>
      <p:regular r:id="rId12"/>
    </p:embeddedFont>
    <p:embeddedFont>
      <p:font typeface="Tex Gyre Termes Bold" charset="1" panose="00000800000000000000"/>
      <p:regular r:id="rId13"/>
    </p:embeddedFont>
    <p:embeddedFont>
      <p:font typeface="Tex Gyre Termes Italics" charset="1" panose="00000500000000000000"/>
      <p:regular r:id="rId14"/>
    </p:embeddedFont>
    <p:embeddedFont>
      <p:font typeface="Tex Gyre Termes Bold Italics" charset="1" panose="00000800000000000000"/>
      <p:regular r:id="rId15"/>
    </p:embeddedFont>
    <p:embeddedFont>
      <p:font typeface="Clear Sans" charset="1" panose="020B0503030202020304"/>
      <p:regular r:id="rId16"/>
    </p:embeddedFont>
    <p:embeddedFont>
      <p:font typeface="Clear Sans Bold" charset="1" panose="020B0803030202020304"/>
      <p:regular r:id="rId17"/>
    </p:embeddedFont>
    <p:embeddedFont>
      <p:font typeface="Clear Sans Italics" charset="1" panose="020B0503030202090304"/>
      <p:regular r:id="rId18"/>
    </p:embeddedFont>
    <p:embeddedFont>
      <p:font typeface="Clear Sans Bold Italics" charset="1" panose="020B0803030202090304"/>
      <p:regular r:id="rId19"/>
    </p:embeddedFont>
    <p:embeddedFont>
      <p:font typeface="Clear Sans Thin" charset="1" panose="020B0203030202020304"/>
      <p:regular r:id="rId20"/>
    </p:embeddedFont>
    <p:embeddedFont>
      <p:font typeface="Clear Sans Light" charset="1" panose="020B0303030202020304"/>
      <p:regular r:id="rId21"/>
    </p:embeddedFont>
    <p:embeddedFont>
      <p:font typeface="Clear Sans Medium" charset="1" panose="020B0603030202020304"/>
      <p:regular r:id="rId22"/>
    </p:embeddedFont>
    <p:embeddedFont>
      <p:font typeface="Clear Sans Medium Italics" charset="1" panose="020B0603030202090304"/>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6.xml" Type="http://schemas.openxmlformats.org/officeDocument/2006/relationships/note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72" Target="slides/slide31.xml" Type="http://schemas.openxmlformats.org/officeDocument/2006/relationships/slide"/><Relationship Id="rId73" Target="slides/slide32.xml" Type="http://schemas.openxmlformats.org/officeDocument/2006/relationships/slide"/><Relationship Id="rId74" Target="slides/slide33.xml" Type="http://schemas.openxmlformats.org/officeDocument/2006/relationships/slide"/><Relationship Id="rId75" Target="slides/slide34.xml" Type="http://schemas.openxmlformats.org/officeDocument/2006/relationships/slide"/><Relationship Id="rId76" Target="slides/slide35.xml" Type="http://schemas.openxmlformats.org/officeDocument/2006/relationships/slide"/><Relationship Id="rId77" Target="slides/slide36.xml" Type="http://schemas.openxmlformats.org/officeDocument/2006/relationships/slide"/><Relationship Id="rId78" Target="slides/slide37.xml" Type="http://schemas.openxmlformats.org/officeDocument/2006/relationships/slide"/><Relationship Id="rId79" Target="slides/slide38.xml" Type="http://schemas.openxmlformats.org/officeDocument/2006/relationships/slide"/><Relationship Id="rId8" Target="fonts/font8.fntdata" Type="http://schemas.openxmlformats.org/officeDocument/2006/relationships/font"/><Relationship Id="rId80" Target="slides/slide39.xml" Type="http://schemas.openxmlformats.org/officeDocument/2006/relationships/slide"/><Relationship Id="rId81" Target="slides/slide40.xml" Type="http://schemas.openxmlformats.org/officeDocument/2006/relationships/slide"/><Relationship Id="rId82" Target="slides/slide41.xml" Type="http://schemas.openxmlformats.org/officeDocument/2006/relationships/slide"/><Relationship Id="rId83" Target="slides/slide42.xml" Type="http://schemas.openxmlformats.org/officeDocument/2006/relationships/slide"/><Relationship Id="rId84" Target="slides/slide43.xml" Type="http://schemas.openxmlformats.org/officeDocument/2006/relationships/slide"/><Relationship Id="rId85" Target="slides/slide44.xml" Type="http://schemas.openxmlformats.org/officeDocument/2006/relationships/slide"/><Relationship Id="rId86" Target="slides/slide45.xml" Type="http://schemas.openxmlformats.org/officeDocument/2006/relationships/slide"/><Relationship Id="rId87" Target="slides/slide46.xml" Type="http://schemas.openxmlformats.org/officeDocument/2006/relationships/slide"/><Relationship Id="rId88" Target="slides/slide47.xml" Type="http://schemas.openxmlformats.org/officeDocument/2006/relationships/slide"/><Relationship Id="rId89" Target="slides/slide48.xml" Type="http://schemas.openxmlformats.org/officeDocument/2006/relationships/slide"/><Relationship Id="rId9" Target="fonts/font9.fntdata" Type="http://schemas.openxmlformats.org/officeDocument/2006/relationships/font"/><Relationship Id="rId90" Target="slides/slide49.xml" Type="http://schemas.openxmlformats.org/officeDocument/2006/relationships/slide"/><Relationship Id="rId91" Target="slides/slide50.xml" Type="http://schemas.openxmlformats.org/officeDocument/2006/relationships/slide"/><Relationship Id="rId92" Target="slides/slide51.xml" Type="http://schemas.openxmlformats.org/officeDocument/2006/relationships/slide"/><Relationship Id="rId93" Target="notesMasters/notesMaster1.xml" Type="http://schemas.openxmlformats.org/officeDocument/2006/relationships/notesMaster"/><Relationship Id="rId94" Target="theme/theme2.xml" Type="http://schemas.openxmlformats.org/officeDocument/2006/relationships/theme"/><Relationship Id="rId95" Target="notesSlides/notesSlide1.xml" Type="http://schemas.openxmlformats.org/officeDocument/2006/relationships/notesSlide"/><Relationship Id="rId96" Target="notesSlides/notesSlide2.xml" Type="http://schemas.openxmlformats.org/officeDocument/2006/relationships/notesSlide"/><Relationship Id="rId97" Target="notesSlides/notesSlide3.xml" Type="http://schemas.openxmlformats.org/officeDocument/2006/relationships/notesSlide"/><Relationship Id="rId98" Target="notesSlides/notesSlide4.xml" Type="http://schemas.openxmlformats.org/officeDocument/2006/relationships/notesSlide"/><Relationship Id="rId99" Target="notesSlides/notesSlide5.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Nhìn vào heat map ta thấy được có những sự tương quan nhất định:</a:t>
            </a:r>
          </a:p>
          <a:p>
            <a:r>
              <a:rPr lang="en-US"/>
              <a:t>như “Sleep Duration” và “Stress Level” hay “Quality of Sleep” cho thấy được sức khỏe tinh thần khi bị căng thẳng sẽ ảnh hưởng tới thời lượng và chất lượng giấc ngủ như thế nào. </a:t>
            </a:r>
          </a:p>
          <a:p>
            <a:r>
              <a:rPr lang="en-US"/>
              <a:t>Ngoài ra cũng cho thấy được sự tương quan giữa các giá trị độ tuổi và Huyết áp, “Blood Pressure” khi có sự tương quan dương, có thể hiểu là những người càng lớn tuổi thì huyết áp sẽ càng tăng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Nhìn vào heat map ta thấy được có những sự tương quan nhất định:</a:t>
            </a:r>
          </a:p>
          <a:p>
            <a:r>
              <a:rPr lang="en-US"/>
              <a:t>như “Sleep Duration” và “Stress Level” hay “Quality of Sleep” cho thấy được sức khỏe tinh thần khi bị căng thẳng sẽ ảnh hưởng tới thời lượng và chất lượng giấc ngủ như thế nào. </a:t>
            </a:r>
          </a:p>
          <a:p>
            <a:r>
              <a:rPr lang="en-US"/>
              <a:t>Ngoài ra cũng cho thấy được sự tương quan giữa các giá trị độ tuổi và Huyết áp, “Blood Pressure” khi có sự tương quan dương, có thể hiểu là những người càng lớn tuổi thì huyết áp sẽ càng tăng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Nhìn vào heat map ta thấy được có những sự tương quan nhất định:</a:t>
            </a:r>
          </a:p>
          <a:p>
            <a:r>
              <a:rPr lang="en-US"/>
              <a:t>như “Sleep Duration” và “Stress Level” hay “Quality of Sleep” cho thấy được sức khỏe tinh thần khi bị căng thẳng sẽ ảnh hưởng tới thời lượng và chất lượng giấc ngủ như thế nào. </a:t>
            </a:r>
          </a:p>
          <a:p>
            <a:r>
              <a:rPr lang="en-US"/>
              <a:t>Ngoài ra cũng cho thấy được sự tương quan giữa các giá trị độ tuổi và Huyết áp, “Blood Pressure” khi có sự tương quan dương, có thể hiểu là những người càng lớn tuổi thì huyết áp sẽ càng tăng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Đầu tiên, nhóm em tìm hiểu về các yếu tố ảnh hưởng tới thời lượng và chất lượng giấc ngủ. </a:t>
            </a:r>
          </a:p>
          <a:p>
            <a:r>
              <a:rPr lang="en-US"/>
              <a:t>Về khía cạnh giới tính, nhóm dùng kiểm định T để kiểm chứng giả thuyết là Nam và Nữ có thời lượng giấc ngủ như nhau. Do p-value &lt; alpha, nên ta bác bỏ H0 và KL được rằng có sự khác nhau giữa thời lượng giấc ngủ của 2 nhóm này. </a:t>
            </a:r>
          </a:p>
          <a:p>
            <a:r>
              <a:rPr lang="en-US"/>
              <a:t>Biểu đồ phân phối → Nữ có thời lượng ngủ cao hơn nam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Đầu tiên, nhóm em tìm hiểu về các yếu tố ảnh hưởng tới thời lượng và chất lượng giấc ngủ. </a:t>
            </a:r>
          </a:p>
          <a:p>
            <a:r>
              <a:rPr lang="en-US"/>
              <a:t>Về khía cạnh giới tính, nhóm dùng kiểm định T để kiểm chứng giả thuyết là Nam và Nữ có thời lượng giấc ngủ như nhau. Do p-value &lt; alpha, nên ta bác bỏ H0 và KL được rằng có sự khác nhau giữa thời lượng giấc ngủ của 2 nhóm này. </a:t>
            </a:r>
          </a:p>
          <a:p>
            <a:r>
              <a:rPr lang="en-US"/>
              <a:t>Biểu đồ phân phối → Nữ có thời lượng ngủ cao hơn nam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15.png" Type="http://schemas.openxmlformats.org/officeDocument/2006/relationships/image"/><Relationship Id="rId6" Target="https://www.javatpoint.com/ai-uninformed-search-algorithms" TargetMode="External" Type="http://schemas.openxmlformats.org/officeDocument/2006/relationships/hyperlink"/></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16.png" Type="http://schemas.openxmlformats.org/officeDocument/2006/relationships/image"/><Relationship Id="rId6" Target="https://www.geeksforgeeks.org/depth-first-search-or-dfs-for-a-graph/" TargetMode="External" Type="http://schemas.openxmlformats.org/officeDocument/2006/relationships/hyperlink"/><Relationship Id="rId7" Target="../media/image1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https://www.geeksforgeeks.org/depth-first-search-or-dfs-for-a-graph/" TargetMode="External" Type="http://schemas.openxmlformats.org/officeDocument/2006/relationships/hyperlink"/></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20.png" Type="http://schemas.openxmlformats.org/officeDocument/2006/relationships/image"/><Relationship Id="rId6" Target="https://www.geeksforgeeks.org/depth-first-search-or-dfs-for-a-graph/" TargetMode="External" Type="http://schemas.openxmlformats.org/officeDocument/2006/relationships/hyperlink"/></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21.png" Type="http://schemas.openxmlformats.org/officeDocument/2006/relationships/image"/><Relationship Id="rId6" Target="https://www.researchgate.net/figure/Search-process-of-Eclat-algorithm_fig1_355875276" TargetMode="External" Type="http://schemas.openxmlformats.org/officeDocument/2006/relationships/hyperlink"/></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2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2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2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2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2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9.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3.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jpeg" Type="http://schemas.openxmlformats.org/officeDocument/2006/relationships/image"/><Relationship Id="rId4" Target="../media/image3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jpeg" Type="http://schemas.openxmlformats.org/officeDocument/2006/relationships/image"/><Relationship Id="rId4" Target="../media/image36.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jpeg" Type="http://schemas.openxmlformats.org/officeDocument/2006/relationships/image"/><Relationship Id="rId4" Target="../media/image37.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jpe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jpe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2.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6.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61.png" Type="http://schemas.openxmlformats.org/officeDocument/2006/relationships/image"/><Relationship Id="rId12" Target="../media/image62.svg" Type="http://schemas.openxmlformats.org/officeDocument/2006/relationships/image"/><Relationship Id="rId13" Target="../media/image63.png" Type="http://schemas.openxmlformats.org/officeDocument/2006/relationships/image"/><Relationship Id="rId14" Target="../media/image64.svg" Type="http://schemas.openxmlformats.org/officeDocument/2006/relationships/image"/><Relationship Id="rId2" Target="../media/image5.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jpeg" Type="http://schemas.openxmlformats.org/officeDocument/2006/relationships/image"/><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726918" y="9362434"/>
            <a:ext cx="4340024" cy="16510"/>
          </a:xfrm>
          <a:prstGeom prst="line">
            <a:avLst/>
          </a:prstGeom>
          <a:ln cap="rnd" w="952500">
            <a:solidFill>
              <a:srgbClr val="025F69"/>
            </a:solidFill>
            <a:prstDash val="solid"/>
            <a:headEnd type="none" len="sm" w="sm"/>
            <a:tailEnd type="none" len="sm" w="sm"/>
          </a:ln>
        </p:spPr>
      </p:sp>
      <p:sp>
        <p:nvSpPr>
          <p:cNvPr name="Freeform 4" id="4"/>
          <p:cNvSpPr/>
          <p:nvPr/>
        </p:nvSpPr>
        <p:spPr>
          <a:xfrm flipH="false" flipV="false" rot="-5921636">
            <a:off x="16434000" y="1902831"/>
            <a:ext cx="3116325" cy="1569495"/>
          </a:xfrm>
          <a:custGeom>
            <a:avLst/>
            <a:gdLst/>
            <a:ahLst/>
            <a:cxnLst/>
            <a:rect r="r" b="b" t="t" l="l"/>
            <a:pathLst>
              <a:path h="1569495" w="3116325">
                <a:moveTo>
                  <a:pt x="0" y="0"/>
                </a:moveTo>
                <a:lnTo>
                  <a:pt x="3116325" y="0"/>
                </a:lnTo>
                <a:lnTo>
                  <a:pt x="3116325" y="1569495"/>
                </a:lnTo>
                <a:lnTo>
                  <a:pt x="0" y="15694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7"/>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9685641" y="1811090"/>
            <a:ext cx="7573659" cy="6664820"/>
          </a:xfrm>
          <a:custGeom>
            <a:avLst/>
            <a:gdLst/>
            <a:ahLst/>
            <a:cxnLst/>
            <a:rect r="r" b="b" t="t" l="l"/>
            <a:pathLst>
              <a:path h="6664820" w="7573659">
                <a:moveTo>
                  <a:pt x="0" y="0"/>
                </a:moveTo>
                <a:lnTo>
                  <a:pt x="7573659" y="0"/>
                </a:lnTo>
                <a:lnTo>
                  <a:pt x="7573659" y="6664820"/>
                </a:lnTo>
                <a:lnTo>
                  <a:pt x="0" y="6664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339225" y="2870019"/>
            <a:ext cx="9346416" cy="3400425"/>
          </a:xfrm>
          <a:prstGeom prst="rect">
            <a:avLst/>
          </a:prstGeom>
        </p:spPr>
        <p:txBody>
          <a:bodyPr anchor="t" rtlCol="false" tIns="0" lIns="0" bIns="0" rIns="0">
            <a:spAutoFit/>
          </a:bodyPr>
          <a:lstStyle/>
          <a:p>
            <a:pPr algn="ctr">
              <a:lnSpc>
                <a:spcPts val="6750"/>
              </a:lnSpc>
            </a:pPr>
            <a:r>
              <a:rPr lang="en-US" sz="5000">
                <a:solidFill>
                  <a:srgbClr val="025F69"/>
                </a:solidFill>
                <a:latin typeface="Montserrat Bold"/>
              </a:rPr>
              <a:t>KHAI PHÁ LUẬT KẾT HỢP BẰNG THUẬT TOÁN ECLAT TRÊN BỘ DỮ LIỆU MARKET BASKET ANALYSIS 5</a:t>
            </a:r>
          </a:p>
        </p:txBody>
      </p:sp>
      <p:sp>
        <p:nvSpPr>
          <p:cNvPr name="TextBox 14" id="14"/>
          <p:cNvSpPr txBox="true"/>
          <p:nvPr/>
        </p:nvSpPr>
        <p:spPr>
          <a:xfrm rot="0">
            <a:off x="726918" y="9093194"/>
            <a:ext cx="4340024" cy="5143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rPr>
              <a:t>NHÓM 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3487330" y="5459044"/>
            <a:ext cx="11313341" cy="3799256"/>
          </a:xfrm>
          <a:custGeom>
            <a:avLst/>
            <a:gdLst/>
            <a:ahLst/>
            <a:cxnLst/>
            <a:rect r="r" b="b" t="t" l="l"/>
            <a:pathLst>
              <a:path h="3799256" w="11313341">
                <a:moveTo>
                  <a:pt x="0" y="0"/>
                </a:moveTo>
                <a:lnTo>
                  <a:pt x="11313340" y="0"/>
                </a:lnTo>
                <a:lnTo>
                  <a:pt x="11313340" y="3799256"/>
                </a:lnTo>
                <a:lnTo>
                  <a:pt x="0" y="3799256"/>
                </a:lnTo>
                <a:lnTo>
                  <a:pt x="0" y="0"/>
                </a:lnTo>
                <a:close/>
              </a:path>
            </a:pathLst>
          </a:custGeom>
          <a:blipFill>
            <a:blip r:embed="rId5"/>
            <a:stretch>
              <a:fillRect l="0" t="0" r="0" b="0"/>
            </a:stretch>
          </a:blipFill>
        </p:spPr>
      </p:sp>
      <p:sp>
        <p:nvSpPr>
          <p:cNvPr name="TextBox 14" id="14"/>
          <p:cNvSpPr txBox="true"/>
          <p:nvPr/>
        </p:nvSpPr>
        <p:spPr>
          <a:xfrm rot="0">
            <a:off x="482787" y="2333625"/>
            <a:ext cx="7166668" cy="392049"/>
          </a:xfrm>
          <a:prstGeom prst="rect">
            <a:avLst/>
          </a:prstGeom>
        </p:spPr>
        <p:txBody>
          <a:bodyPr anchor="t" rtlCol="false" tIns="0" lIns="0" bIns="0" rIns="0">
            <a:spAutoFit/>
          </a:bodyPr>
          <a:lstStyle/>
          <a:p>
            <a:pPr algn="just">
              <a:lnSpc>
                <a:spcPts val="3078"/>
              </a:lnSpc>
            </a:pPr>
            <a:r>
              <a:rPr lang="en-US" sz="2700">
                <a:solidFill>
                  <a:srgbClr val="025F69"/>
                </a:solidFill>
                <a:latin typeface="Montserrat Bold"/>
              </a:rPr>
              <a:t>2.1 Tổng quan về luật kết hợp</a:t>
            </a:r>
          </a:p>
        </p:txBody>
      </p:sp>
      <p:sp>
        <p:nvSpPr>
          <p:cNvPr name="TextBox 15" id="15"/>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6" id="16"/>
          <p:cNvSpPr txBox="true"/>
          <p:nvPr/>
        </p:nvSpPr>
        <p:spPr>
          <a:xfrm rot="0">
            <a:off x="790875" y="3782949"/>
            <a:ext cx="16706249" cy="667533"/>
          </a:xfrm>
          <a:prstGeom prst="rect">
            <a:avLst/>
          </a:prstGeom>
        </p:spPr>
        <p:txBody>
          <a:bodyPr anchor="t" rtlCol="false" tIns="0" lIns="0" bIns="0" rIns="0">
            <a:spAutoFit/>
          </a:bodyPr>
          <a:lstStyle/>
          <a:p>
            <a:pPr algn="ctr">
              <a:lnSpc>
                <a:spcPts val="5497"/>
              </a:lnSpc>
            </a:pPr>
            <a:r>
              <a:rPr lang="en-US" sz="3899">
                <a:solidFill>
                  <a:srgbClr val="025F69"/>
                </a:solidFill>
                <a:latin typeface="Montserrat Bold"/>
              </a:rPr>
              <a:t>Độ hỗ trợ (support)</a:t>
            </a:r>
            <a:r>
              <a:rPr lang="en-US" sz="3899">
                <a:solidFill>
                  <a:srgbClr val="06213C"/>
                </a:solidFill>
                <a:latin typeface="Montserrat"/>
              </a:rPr>
              <a:t> </a:t>
            </a:r>
            <a:r>
              <a:rPr lang="en-US" sz="3899">
                <a:solidFill>
                  <a:srgbClr val="000000"/>
                </a:solidFill>
                <a:latin typeface="Montserrat"/>
              </a:rPr>
              <a:t>của X =&gt; Y</a:t>
            </a:r>
            <a:r>
              <a:rPr lang="en-US" sz="3899">
                <a:solidFill>
                  <a:srgbClr val="000000"/>
                </a:solidFill>
                <a:latin typeface="Montserrat Bold"/>
              </a:rPr>
              <a:t>: </a:t>
            </a:r>
            <a:r>
              <a:rPr lang="en-US" sz="3899">
                <a:solidFill>
                  <a:srgbClr val="000000"/>
                </a:solidFill>
                <a:latin typeface="Montserrat"/>
              </a:rPr>
              <a:t>độ phổ biến của luật (trong 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3322092" y="5603007"/>
            <a:ext cx="11672256" cy="4004351"/>
          </a:xfrm>
          <a:custGeom>
            <a:avLst/>
            <a:gdLst/>
            <a:ahLst/>
            <a:cxnLst/>
            <a:rect r="r" b="b" t="t" l="l"/>
            <a:pathLst>
              <a:path h="4004351" w="11672256">
                <a:moveTo>
                  <a:pt x="0" y="0"/>
                </a:moveTo>
                <a:lnTo>
                  <a:pt x="11672256" y="0"/>
                </a:lnTo>
                <a:lnTo>
                  <a:pt x="11672256" y="4004351"/>
                </a:lnTo>
                <a:lnTo>
                  <a:pt x="0" y="4004351"/>
                </a:lnTo>
                <a:lnTo>
                  <a:pt x="0" y="0"/>
                </a:lnTo>
                <a:close/>
              </a:path>
            </a:pathLst>
          </a:custGeom>
          <a:blipFill>
            <a:blip r:embed="rId5"/>
            <a:stretch>
              <a:fillRect l="0" t="0" r="0" b="0"/>
            </a:stretch>
          </a:blipFill>
        </p:spPr>
      </p:sp>
      <p:sp>
        <p:nvSpPr>
          <p:cNvPr name="TextBox 14" id="14"/>
          <p:cNvSpPr txBox="true"/>
          <p:nvPr/>
        </p:nvSpPr>
        <p:spPr>
          <a:xfrm rot="0">
            <a:off x="482787" y="2333625"/>
            <a:ext cx="7166668" cy="392049"/>
          </a:xfrm>
          <a:prstGeom prst="rect">
            <a:avLst/>
          </a:prstGeom>
        </p:spPr>
        <p:txBody>
          <a:bodyPr anchor="t" rtlCol="false" tIns="0" lIns="0" bIns="0" rIns="0">
            <a:spAutoFit/>
          </a:bodyPr>
          <a:lstStyle/>
          <a:p>
            <a:pPr algn="just">
              <a:lnSpc>
                <a:spcPts val="3078"/>
              </a:lnSpc>
            </a:pPr>
            <a:r>
              <a:rPr lang="en-US" sz="2700">
                <a:solidFill>
                  <a:srgbClr val="025F69"/>
                </a:solidFill>
                <a:latin typeface="Montserrat Bold"/>
              </a:rPr>
              <a:t>2.1 Tổng quan về luật kết hợp</a:t>
            </a:r>
          </a:p>
        </p:txBody>
      </p:sp>
      <p:sp>
        <p:nvSpPr>
          <p:cNvPr name="TextBox 15" id="15"/>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6" id="16"/>
          <p:cNvSpPr txBox="true"/>
          <p:nvPr/>
        </p:nvSpPr>
        <p:spPr>
          <a:xfrm rot="0">
            <a:off x="790875" y="3954399"/>
            <a:ext cx="16706249" cy="1362858"/>
          </a:xfrm>
          <a:prstGeom prst="rect">
            <a:avLst/>
          </a:prstGeom>
        </p:spPr>
        <p:txBody>
          <a:bodyPr anchor="t" rtlCol="false" tIns="0" lIns="0" bIns="0" rIns="0">
            <a:spAutoFit/>
          </a:bodyPr>
          <a:lstStyle/>
          <a:p>
            <a:pPr algn="ctr">
              <a:lnSpc>
                <a:spcPts val="5497"/>
              </a:lnSpc>
            </a:pPr>
            <a:r>
              <a:rPr lang="en-US" sz="3899">
                <a:solidFill>
                  <a:srgbClr val="025F69"/>
                </a:solidFill>
                <a:latin typeface="Montserrat Bold"/>
              </a:rPr>
              <a:t>Độ tin cậy (confidence)</a:t>
            </a:r>
            <a:r>
              <a:rPr lang="en-US" sz="3899">
                <a:solidFill>
                  <a:srgbClr val="06213C"/>
                </a:solidFill>
                <a:latin typeface="Montserrat Bold"/>
              </a:rPr>
              <a:t> </a:t>
            </a:r>
            <a:r>
              <a:rPr lang="en-US" sz="3899">
                <a:solidFill>
                  <a:srgbClr val="000000"/>
                </a:solidFill>
                <a:latin typeface="Montserrat"/>
              </a:rPr>
              <a:t>của X =&gt; Y: độ chính xác của luật</a:t>
            </a:r>
          </a:p>
          <a:p>
            <a:pPr algn="ctr">
              <a:lnSpc>
                <a:spcPts val="549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482787" y="2343150"/>
            <a:ext cx="7166668" cy="392811"/>
          </a:xfrm>
          <a:prstGeom prst="rect">
            <a:avLst/>
          </a:prstGeom>
        </p:spPr>
        <p:txBody>
          <a:bodyPr anchor="t" rtlCol="false" tIns="0" lIns="0" bIns="0" rIns="0">
            <a:spAutoFit/>
          </a:bodyPr>
          <a:lstStyle/>
          <a:p>
            <a:pPr algn="just">
              <a:lnSpc>
                <a:spcPts val="3192"/>
              </a:lnSpc>
            </a:pPr>
            <a:r>
              <a:rPr lang="en-US" sz="2800">
                <a:solidFill>
                  <a:srgbClr val="025F69"/>
                </a:solidFill>
                <a:latin typeface="Montserrat Bold"/>
              </a:rPr>
              <a:t>2.1 Tổng quan về luật kết hợp</a:t>
            </a:r>
          </a:p>
        </p:txBody>
      </p:sp>
      <p:sp>
        <p:nvSpPr>
          <p:cNvPr name="TextBox 14" id="14"/>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5" id="15"/>
          <p:cNvSpPr txBox="true"/>
          <p:nvPr/>
        </p:nvSpPr>
        <p:spPr>
          <a:xfrm rot="0">
            <a:off x="1311376" y="3116961"/>
            <a:ext cx="16706249" cy="6553983"/>
          </a:xfrm>
          <a:prstGeom prst="rect">
            <a:avLst/>
          </a:prstGeom>
        </p:spPr>
        <p:txBody>
          <a:bodyPr anchor="t" rtlCol="false" tIns="0" lIns="0" bIns="0" rIns="0">
            <a:spAutoFit/>
          </a:bodyPr>
          <a:lstStyle/>
          <a:p>
            <a:pPr algn="just" marL="841838" indent="-420919" lvl="1">
              <a:lnSpc>
                <a:spcPts val="5497"/>
              </a:lnSpc>
              <a:buFont typeface="Arial"/>
              <a:buChar char="•"/>
            </a:pPr>
            <a:r>
              <a:rPr lang="en-US" sz="3899">
                <a:solidFill>
                  <a:srgbClr val="025F69"/>
                </a:solidFill>
                <a:latin typeface="Montserrat Bold"/>
              </a:rPr>
              <a:t>Luật kết hợp mạnh (strong association rule):</a:t>
            </a:r>
            <a:r>
              <a:rPr lang="en-US" sz="3899">
                <a:solidFill>
                  <a:srgbClr val="06213C"/>
                </a:solidFill>
                <a:latin typeface="Montserrat Bold"/>
              </a:rPr>
              <a:t> </a:t>
            </a:r>
          </a:p>
          <a:p>
            <a:pPr algn="ctr">
              <a:lnSpc>
                <a:spcPts val="5497"/>
              </a:lnSpc>
            </a:pPr>
            <a:r>
              <a:rPr lang="en-US" sz="3899">
                <a:solidFill>
                  <a:srgbClr val="000000"/>
                </a:solidFill>
                <a:latin typeface="Montserrat"/>
              </a:rPr>
              <a:t>sup(X=&gt;Y) ≥ minSup</a:t>
            </a:r>
          </a:p>
          <a:p>
            <a:pPr algn="ctr">
              <a:lnSpc>
                <a:spcPts val="6823"/>
              </a:lnSpc>
            </a:pPr>
            <a:r>
              <a:rPr lang="en-US" sz="3899">
                <a:solidFill>
                  <a:srgbClr val="000000"/>
                </a:solidFill>
                <a:latin typeface="Montserrat"/>
              </a:rPr>
              <a:t>conf (X=&gt;Y ) ≥ minConf</a:t>
            </a:r>
          </a:p>
          <a:p>
            <a:pPr algn="ctr">
              <a:lnSpc>
                <a:spcPts val="6823"/>
              </a:lnSpc>
            </a:pPr>
          </a:p>
          <a:p>
            <a:pPr algn="just" marL="841838" indent="-420919" lvl="1">
              <a:lnSpc>
                <a:spcPts val="5497"/>
              </a:lnSpc>
              <a:buFont typeface="Arial"/>
              <a:buChar char="•"/>
            </a:pPr>
            <a:r>
              <a:rPr lang="en-US" sz="3899">
                <a:solidFill>
                  <a:srgbClr val="025F69"/>
                </a:solidFill>
                <a:latin typeface="Montserrat Bold"/>
              </a:rPr>
              <a:t>Độ đo tương quan (lift):</a:t>
            </a:r>
          </a:p>
          <a:p>
            <a:pPr algn="just" marL="1683677" indent="-561226" lvl="2">
              <a:lnSpc>
                <a:spcPts val="5497"/>
              </a:lnSpc>
              <a:buFont typeface="Arial"/>
              <a:buChar char="⚬"/>
            </a:pPr>
            <a:r>
              <a:rPr lang="en-US" sz="3899">
                <a:solidFill>
                  <a:srgbClr val="000000"/>
                </a:solidFill>
                <a:latin typeface="Montserrat"/>
              </a:rPr>
              <a:t>Nếu lift (X =&gt; Y) = 1: X và Y độc lập, không có tương quan</a:t>
            </a:r>
          </a:p>
          <a:p>
            <a:pPr algn="just" marL="1683677" indent="-561226" lvl="2">
              <a:lnSpc>
                <a:spcPts val="5497"/>
              </a:lnSpc>
              <a:buFont typeface="Arial"/>
              <a:buChar char="⚬"/>
            </a:pPr>
            <a:r>
              <a:rPr lang="en-US" sz="3899">
                <a:solidFill>
                  <a:srgbClr val="000000"/>
                </a:solidFill>
                <a:latin typeface="Montserrat"/>
              </a:rPr>
              <a:t>Nếu lift (X =&gt; Y) &gt; 1: X tương quan thuận với Y</a:t>
            </a:r>
          </a:p>
          <a:p>
            <a:pPr algn="just" marL="1683677" indent="-561226" lvl="2">
              <a:lnSpc>
                <a:spcPts val="5497"/>
              </a:lnSpc>
              <a:buFont typeface="Arial"/>
              <a:buChar char="⚬"/>
            </a:pPr>
            <a:r>
              <a:rPr lang="en-US" sz="3899">
                <a:solidFill>
                  <a:srgbClr val="000000"/>
                </a:solidFill>
                <a:latin typeface="Montserrat"/>
              </a:rPr>
              <a:t>Nếu lift (X =&gt; Y) &lt; 1: X tương quan nghịch với Y</a:t>
            </a:r>
          </a:p>
          <a:p>
            <a:pPr algn="just">
              <a:lnSpc>
                <a:spcPts val="549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482787" y="2343150"/>
            <a:ext cx="7166668" cy="392811"/>
          </a:xfrm>
          <a:prstGeom prst="rect">
            <a:avLst/>
          </a:prstGeom>
        </p:spPr>
        <p:txBody>
          <a:bodyPr anchor="t" rtlCol="false" tIns="0" lIns="0" bIns="0" rIns="0">
            <a:spAutoFit/>
          </a:bodyPr>
          <a:lstStyle/>
          <a:p>
            <a:pPr algn="just">
              <a:lnSpc>
                <a:spcPts val="3192"/>
              </a:lnSpc>
            </a:pPr>
            <a:r>
              <a:rPr lang="en-US" sz="2800">
                <a:solidFill>
                  <a:srgbClr val="025F69"/>
                </a:solidFill>
                <a:latin typeface="Montserrat Bold"/>
              </a:rPr>
              <a:t>2.2 Tổng quan về thuật toán Apriori</a:t>
            </a:r>
          </a:p>
        </p:txBody>
      </p:sp>
      <p:sp>
        <p:nvSpPr>
          <p:cNvPr name="TextBox 14" id="14"/>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5" id="15"/>
          <p:cNvSpPr txBox="true"/>
          <p:nvPr/>
        </p:nvSpPr>
        <p:spPr>
          <a:xfrm rot="0">
            <a:off x="830306" y="3305130"/>
            <a:ext cx="16706249" cy="5351190"/>
          </a:xfrm>
          <a:prstGeom prst="rect">
            <a:avLst/>
          </a:prstGeom>
        </p:spPr>
        <p:txBody>
          <a:bodyPr anchor="t" rtlCol="false" tIns="0" lIns="0" bIns="0" rIns="0">
            <a:spAutoFit/>
          </a:bodyPr>
          <a:lstStyle/>
          <a:p>
            <a:pPr algn="just">
              <a:lnSpc>
                <a:spcPts val="6103"/>
              </a:lnSpc>
            </a:pPr>
            <a:r>
              <a:rPr lang="en-US" sz="3699">
                <a:solidFill>
                  <a:srgbClr val="025F69"/>
                </a:solidFill>
                <a:latin typeface="Montserrat Bold"/>
              </a:rPr>
              <a:t>Giới thiệu thuật toán Apriori</a:t>
            </a:r>
          </a:p>
          <a:p>
            <a:pPr algn="just" marL="798659" indent="-399330" lvl="1">
              <a:lnSpc>
                <a:spcPts val="6103"/>
              </a:lnSpc>
              <a:buFont typeface="Arial"/>
              <a:buChar char="•"/>
            </a:pPr>
            <a:r>
              <a:rPr lang="en-US" sz="3699">
                <a:solidFill>
                  <a:srgbClr val="000000"/>
                </a:solidFill>
                <a:latin typeface="Montserrat"/>
              </a:rPr>
              <a:t>Thuật toán Apriori là thuật toán được đề xuất bởi </a:t>
            </a:r>
            <a:r>
              <a:rPr lang="en-US" sz="3699">
                <a:solidFill>
                  <a:srgbClr val="000000"/>
                </a:solidFill>
                <a:latin typeface="Montserrat Bold"/>
              </a:rPr>
              <a:t>R.Agrawal</a:t>
            </a:r>
            <a:r>
              <a:rPr lang="en-US" sz="3699">
                <a:solidFill>
                  <a:srgbClr val="000000"/>
                </a:solidFill>
                <a:latin typeface="Montserrat"/>
              </a:rPr>
              <a:t> và </a:t>
            </a:r>
            <a:r>
              <a:rPr lang="en-US" sz="3699">
                <a:solidFill>
                  <a:srgbClr val="000000"/>
                </a:solidFill>
                <a:latin typeface="Montserrat Bold"/>
              </a:rPr>
              <a:t>R.Srikant</a:t>
            </a:r>
            <a:r>
              <a:rPr lang="en-US" sz="3699">
                <a:solidFill>
                  <a:srgbClr val="000000"/>
                </a:solidFill>
                <a:latin typeface="Montserrat"/>
              </a:rPr>
              <a:t> vào năm 1993 thông qua bài báo có tên là </a:t>
            </a:r>
            <a:r>
              <a:rPr lang="en-US" sz="3699">
                <a:solidFill>
                  <a:srgbClr val="000000"/>
                </a:solidFill>
                <a:latin typeface="Montserrat Bold"/>
              </a:rPr>
              <a:t>“</a:t>
            </a:r>
            <a:r>
              <a:rPr lang="en-US" sz="3699">
                <a:solidFill>
                  <a:srgbClr val="000000"/>
                </a:solidFill>
                <a:latin typeface="Montserrat Bold Italics"/>
              </a:rPr>
              <a:t>Mining Association Rules between Sets of Items in Large Databases”.</a:t>
            </a:r>
          </a:p>
          <a:p>
            <a:pPr algn="just" marL="798659" indent="-399330" lvl="1">
              <a:lnSpc>
                <a:spcPts val="6103"/>
              </a:lnSpc>
              <a:buFont typeface="Arial"/>
              <a:buChar char="•"/>
            </a:pPr>
            <a:r>
              <a:rPr lang="en-US" sz="3699">
                <a:solidFill>
                  <a:srgbClr val="000000"/>
                </a:solidFill>
                <a:latin typeface="Montserrat"/>
              </a:rPr>
              <a:t>Thuật toán Apriori bao gồm 2 giai đoạn:</a:t>
            </a:r>
          </a:p>
          <a:p>
            <a:pPr algn="just" marL="1597319" indent="-532440" lvl="2">
              <a:lnSpc>
                <a:spcPts val="6103"/>
              </a:lnSpc>
              <a:buFont typeface="Arial"/>
              <a:buChar char="⚬"/>
            </a:pPr>
            <a:r>
              <a:rPr lang="en-US" sz="3699">
                <a:solidFill>
                  <a:srgbClr val="000000"/>
                </a:solidFill>
                <a:latin typeface="Montserrat"/>
              </a:rPr>
              <a:t>Khai phá những tập phổ biến</a:t>
            </a:r>
          </a:p>
          <a:p>
            <a:pPr algn="just" marL="1597319" indent="-532440" lvl="2">
              <a:lnSpc>
                <a:spcPts val="6103"/>
              </a:lnSpc>
              <a:buFont typeface="Arial"/>
              <a:buChar char="⚬"/>
            </a:pPr>
            <a:r>
              <a:rPr lang="en-US" sz="3699">
                <a:solidFill>
                  <a:srgbClr val="000000"/>
                </a:solidFill>
                <a:latin typeface="Montserrat"/>
              </a:rPr>
              <a:t>Xác định những luật kết hợp (mạnh) từ các tập phổ biến</a:t>
            </a:r>
          </a:p>
        </p:txBody>
      </p:sp>
      <p:sp>
        <p:nvSpPr>
          <p:cNvPr name="TextBox 16" id="16"/>
          <p:cNvSpPr txBox="true"/>
          <p:nvPr/>
        </p:nvSpPr>
        <p:spPr>
          <a:xfrm rot="0">
            <a:off x="4066121" y="9456705"/>
            <a:ext cx="9960471"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a:rPr>
              <a:t>Mining Association  Rules between Sets of Items in Large Databases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482787" y="2343150"/>
            <a:ext cx="7166668" cy="392811"/>
          </a:xfrm>
          <a:prstGeom prst="rect">
            <a:avLst/>
          </a:prstGeom>
        </p:spPr>
        <p:txBody>
          <a:bodyPr anchor="t" rtlCol="false" tIns="0" lIns="0" bIns="0" rIns="0">
            <a:spAutoFit/>
          </a:bodyPr>
          <a:lstStyle/>
          <a:p>
            <a:pPr algn="just">
              <a:lnSpc>
                <a:spcPts val="3192"/>
              </a:lnSpc>
            </a:pPr>
            <a:r>
              <a:rPr lang="en-US" sz="2800">
                <a:solidFill>
                  <a:srgbClr val="025F69"/>
                </a:solidFill>
                <a:latin typeface="Montserrat Bold"/>
              </a:rPr>
              <a:t>2.2 Tổng quan về thuật toán Apriori</a:t>
            </a:r>
          </a:p>
        </p:txBody>
      </p:sp>
      <p:sp>
        <p:nvSpPr>
          <p:cNvPr name="TextBox 14" id="14"/>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5" id="15"/>
          <p:cNvSpPr txBox="true"/>
          <p:nvPr/>
        </p:nvSpPr>
        <p:spPr>
          <a:xfrm rot="0">
            <a:off x="1053534" y="4012331"/>
            <a:ext cx="17790710" cy="2786847"/>
          </a:xfrm>
          <a:prstGeom prst="rect">
            <a:avLst/>
          </a:prstGeom>
        </p:spPr>
        <p:txBody>
          <a:bodyPr anchor="t" rtlCol="false" tIns="0" lIns="0" bIns="0" rIns="0">
            <a:spAutoFit/>
          </a:bodyPr>
          <a:lstStyle/>
          <a:p>
            <a:pPr algn="just">
              <a:lnSpc>
                <a:spcPts val="7620"/>
              </a:lnSpc>
            </a:pPr>
            <a:r>
              <a:rPr lang="en-US" sz="3699">
                <a:solidFill>
                  <a:srgbClr val="025F69"/>
                </a:solidFill>
                <a:latin typeface="Montserrat Bold"/>
              </a:rPr>
              <a:t>Tính chất của Apriori</a:t>
            </a:r>
          </a:p>
          <a:p>
            <a:pPr algn="just" marL="798659" indent="-399330" lvl="1">
              <a:lnSpc>
                <a:spcPts val="7620"/>
              </a:lnSpc>
              <a:buFont typeface="Arial"/>
              <a:buChar char="•"/>
            </a:pPr>
            <a:r>
              <a:rPr lang="en-US" sz="3699">
                <a:solidFill>
                  <a:srgbClr val="000000"/>
                </a:solidFill>
                <a:latin typeface="Montserrat"/>
              </a:rPr>
              <a:t>Mọi tập con khác rỗng của một tập phổ biến X cũng là tập phổ biến</a:t>
            </a:r>
          </a:p>
          <a:p>
            <a:pPr algn="just" marL="798659" indent="-399330" lvl="1">
              <a:lnSpc>
                <a:spcPts val="7620"/>
              </a:lnSpc>
              <a:buFont typeface="Arial"/>
              <a:buChar char="•"/>
            </a:pPr>
            <a:r>
              <a:rPr lang="en-US" sz="3699">
                <a:solidFill>
                  <a:srgbClr val="000000"/>
                </a:solidFill>
                <a:latin typeface="Montserrat"/>
              </a:rPr>
              <a:t>Mọi tập chứa X không phổ biến cũng là tập không phổ biến</a:t>
            </a:r>
          </a:p>
        </p:txBody>
      </p:sp>
      <p:sp>
        <p:nvSpPr>
          <p:cNvPr name="TextBox 16" id="16"/>
          <p:cNvSpPr txBox="true"/>
          <p:nvPr/>
        </p:nvSpPr>
        <p:spPr>
          <a:xfrm rot="0">
            <a:off x="5279925" y="9039860"/>
            <a:ext cx="7728151"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Italics"/>
              </a:rPr>
              <a:t>Data Mining. Concepts and Techniques, 3rd Edition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482787" y="2343150"/>
            <a:ext cx="7166668" cy="392811"/>
          </a:xfrm>
          <a:prstGeom prst="rect">
            <a:avLst/>
          </a:prstGeom>
        </p:spPr>
        <p:txBody>
          <a:bodyPr anchor="t" rtlCol="false" tIns="0" lIns="0" bIns="0" rIns="0">
            <a:spAutoFit/>
          </a:bodyPr>
          <a:lstStyle/>
          <a:p>
            <a:pPr algn="just">
              <a:lnSpc>
                <a:spcPts val="3192"/>
              </a:lnSpc>
            </a:pPr>
            <a:r>
              <a:rPr lang="en-US" sz="2800">
                <a:solidFill>
                  <a:srgbClr val="025F69"/>
                </a:solidFill>
                <a:latin typeface="Montserrat Bold"/>
              </a:rPr>
              <a:t>2.2 Tổng quan về thuật toán Apriori</a:t>
            </a:r>
          </a:p>
        </p:txBody>
      </p:sp>
      <p:sp>
        <p:nvSpPr>
          <p:cNvPr name="TextBox 14" id="14"/>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5" id="15"/>
          <p:cNvSpPr txBox="true"/>
          <p:nvPr/>
        </p:nvSpPr>
        <p:spPr>
          <a:xfrm rot="0">
            <a:off x="3054711" y="3396852"/>
            <a:ext cx="11939637" cy="5887333"/>
          </a:xfrm>
          <a:prstGeom prst="rect">
            <a:avLst/>
          </a:prstGeom>
        </p:spPr>
        <p:txBody>
          <a:bodyPr anchor="t" rtlCol="false" tIns="0" lIns="0" bIns="0" rIns="0">
            <a:spAutoFit/>
          </a:bodyPr>
          <a:lstStyle/>
          <a:p>
            <a:pPr algn="just">
              <a:lnSpc>
                <a:spcPts val="7887"/>
              </a:lnSpc>
            </a:pPr>
            <a:r>
              <a:rPr lang="en-US" sz="3829">
                <a:solidFill>
                  <a:srgbClr val="025F69"/>
                </a:solidFill>
                <a:latin typeface="Montserrat Bold"/>
              </a:rPr>
              <a:t>Ưu điểm</a:t>
            </a:r>
          </a:p>
          <a:p>
            <a:pPr algn="just" marL="826708" indent="-413354" lvl="1">
              <a:lnSpc>
                <a:spcPts val="7887"/>
              </a:lnSpc>
              <a:buFont typeface="Arial"/>
              <a:buChar char="•"/>
            </a:pPr>
            <a:r>
              <a:rPr lang="en-US" sz="3829">
                <a:solidFill>
                  <a:srgbClr val="06213C"/>
                </a:solidFill>
                <a:latin typeface="Montserrat"/>
              </a:rPr>
              <a:t>Có khả năng t</a:t>
            </a:r>
            <a:r>
              <a:rPr lang="en-US" sz="3829">
                <a:solidFill>
                  <a:srgbClr val="000000"/>
                </a:solidFill>
                <a:latin typeface="Montserrat"/>
              </a:rPr>
              <a:t>ính toán các tập phổ biến lớn</a:t>
            </a:r>
          </a:p>
          <a:p>
            <a:pPr algn="just" marL="826708" indent="-413354" lvl="1">
              <a:lnSpc>
                <a:spcPts val="7887"/>
              </a:lnSpc>
              <a:buFont typeface="Arial"/>
              <a:buChar char="•"/>
            </a:pPr>
            <a:r>
              <a:rPr lang="en-US" sz="3829">
                <a:solidFill>
                  <a:srgbClr val="000000"/>
                </a:solidFill>
                <a:latin typeface="Montserrat"/>
              </a:rPr>
              <a:t>Dễ hiểu và áp dụng</a:t>
            </a:r>
          </a:p>
          <a:p>
            <a:pPr algn="just">
              <a:lnSpc>
                <a:spcPts val="7887"/>
              </a:lnSpc>
            </a:pPr>
            <a:r>
              <a:rPr lang="en-US" sz="3829">
                <a:solidFill>
                  <a:srgbClr val="025F69"/>
                </a:solidFill>
                <a:latin typeface="Montserrat Bold"/>
              </a:rPr>
              <a:t>Nhược điểm </a:t>
            </a:r>
          </a:p>
          <a:p>
            <a:pPr algn="just" marL="826708" indent="-413354" lvl="1">
              <a:lnSpc>
                <a:spcPts val="7887"/>
              </a:lnSpc>
              <a:buFont typeface="Arial"/>
              <a:buChar char="•"/>
            </a:pPr>
            <a:r>
              <a:rPr lang="en-US" sz="3829">
                <a:solidFill>
                  <a:srgbClr val="000000"/>
                </a:solidFill>
                <a:latin typeface="Montserrat"/>
              </a:rPr>
              <a:t>Tốn kém về mặt tính toán</a:t>
            </a:r>
          </a:p>
          <a:p>
            <a:pPr algn="just" marL="826708" indent="-413354" lvl="1">
              <a:lnSpc>
                <a:spcPts val="7887"/>
              </a:lnSpc>
              <a:buFont typeface="Arial"/>
              <a:buChar char="•"/>
            </a:pPr>
            <a:r>
              <a:rPr lang="en-US" sz="3829">
                <a:solidFill>
                  <a:srgbClr val="000000"/>
                </a:solidFill>
                <a:latin typeface="Montserrat"/>
              </a:rPr>
              <a:t>Tốn kém về mặt bộ nhớ và thời gian xử l</a:t>
            </a:r>
            <a:r>
              <a:rPr lang="en-US" sz="3829">
                <a:solidFill>
                  <a:srgbClr val="06213C"/>
                </a:solidFill>
                <a:latin typeface="Montserrat"/>
              </a:rPr>
              <a:t>ý</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313450" y="2514600"/>
            <a:ext cx="7528737" cy="392811"/>
          </a:xfrm>
          <a:prstGeom prst="rect">
            <a:avLst/>
          </a:prstGeom>
        </p:spPr>
        <p:txBody>
          <a:bodyPr anchor="t" rtlCol="false" tIns="0" lIns="0" bIns="0" rIns="0">
            <a:spAutoFit/>
          </a:bodyPr>
          <a:lstStyle/>
          <a:p>
            <a:pPr algn="just">
              <a:lnSpc>
                <a:spcPts val="3192"/>
              </a:lnSpc>
            </a:pPr>
            <a:r>
              <a:rPr lang="en-US" sz="2800">
                <a:solidFill>
                  <a:srgbClr val="025F69"/>
                </a:solidFill>
                <a:latin typeface="Montserrat Bold"/>
              </a:rPr>
              <a:t>2.3 Tổng quan về thuật toán FP-Growth</a:t>
            </a:r>
          </a:p>
        </p:txBody>
      </p:sp>
      <p:sp>
        <p:nvSpPr>
          <p:cNvPr name="TextBox 14" id="14"/>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5" id="15"/>
          <p:cNvSpPr txBox="true"/>
          <p:nvPr/>
        </p:nvSpPr>
        <p:spPr>
          <a:xfrm rot="0">
            <a:off x="313450" y="3469386"/>
            <a:ext cx="17661101" cy="5271645"/>
          </a:xfrm>
          <a:prstGeom prst="rect">
            <a:avLst/>
          </a:prstGeom>
        </p:spPr>
        <p:txBody>
          <a:bodyPr anchor="t" rtlCol="false" tIns="0" lIns="0" bIns="0" rIns="0">
            <a:spAutoFit/>
          </a:bodyPr>
          <a:lstStyle/>
          <a:p>
            <a:pPr algn="just">
              <a:lnSpc>
                <a:spcPts val="6432"/>
              </a:lnSpc>
            </a:pPr>
            <a:r>
              <a:rPr lang="en-US" sz="3829">
                <a:solidFill>
                  <a:srgbClr val="03606B"/>
                </a:solidFill>
                <a:latin typeface="Montserrat Bold"/>
              </a:rPr>
              <a:t>Giới thiệu thuật toán FP-Growth</a:t>
            </a:r>
          </a:p>
          <a:p>
            <a:pPr algn="just" marL="761940" indent="-380970" lvl="1">
              <a:lnSpc>
                <a:spcPts val="5928"/>
              </a:lnSpc>
              <a:buFont typeface="Arial"/>
              <a:buChar char="•"/>
            </a:pPr>
            <a:r>
              <a:rPr lang="en-US" sz="3529">
                <a:solidFill>
                  <a:srgbClr val="06213C"/>
                </a:solidFill>
                <a:latin typeface="Montserrat"/>
              </a:rPr>
              <a:t>Thuật toán FP-growth (Frequent Pattern growth) được giới thiệu bởi các tác giả </a:t>
            </a:r>
            <a:r>
              <a:rPr lang="en-US" sz="3529">
                <a:solidFill>
                  <a:srgbClr val="06213C"/>
                </a:solidFill>
                <a:latin typeface="Montserrat Bold"/>
              </a:rPr>
              <a:t>J.Han</a:t>
            </a:r>
            <a:r>
              <a:rPr lang="en-US" sz="3529">
                <a:solidFill>
                  <a:srgbClr val="06213C"/>
                </a:solidFill>
                <a:latin typeface="Montserrat"/>
              </a:rPr>
              <a:t>, </a:t>
            </a:r>
            <a:r>
              <a:rPr lang="en-US" sz="3529">
                <a:solidFill>
                  <a:srgbClr val="06213C"/>
                </a:solidFill>
                <a:latin typeface="Montserrat Bold"/>
              </a:rPr>
              <a:t>J.Pei</a:t>
            </a:r>
            <a:r>
              <a:rPr lang="en-US" sz="3529">
                <a:solidFill>
                  <a:srgbClr val="06213C"/>
                </a:solidFill>
                <a:latin typeface="Montserrat"/>
              </a:rPr>
              <a:t> và </a:t>
            </a:r>
            <a:r>
              <a:rPr lang="en-US" sz="3529">
                <a:solidFill>
                  <a:srgbClr val="06213C"/>
                </a:solidFill>
                <a:latin typeface="Montserrat Bold"/>
              </a:rPr>
              <a:t>Y.Yin</a:t>
            </a:r>
            <a:r>
              <a:rPr lang="en-US" sz="3529">
                <a:solidFill>
                  <a:srgbClr val="06213C"/>
                </a:solidFill>
                <a:latin typeface="Montserrat"/>
              </a:rPr>
              <a:t> trong bài báo </a:t>
            </a:r>
            <a:r>
              <a:rPr lang="en-US" sz="3529">
                <a:solidFill>
                  <a:srgbClr val="06213C"/>
                </a:solidFill>
                <a:latin typeface="Montserrat Bold"/>
              </a:rPr>
              <a:t>“</a:t>
            </a:r>
            <a:r>
              <a:rPr lang="en-US" sz="3529">
                <a:solidFill>
                  <a:srgbClr val="06213C"/>
                </a:solidFill>
                <a:latin typeface="Montserrat Bold Italics"/>
              </a:rPr>
              <a:t>Mining Frequent Patterns without Candidate Generation”</a:t>
            </a:r>
            <a:r>
              <a:rPr lang="en-US" sz="3529">
                <a:solidFill>
                  <a:srgbClr val="06213C"/>
                </a:solidFill>
                <a:latin typeface="Montserrat"/>
              </a:rPr>
              <a:t> vào năm 2000, là một thuật toán quan tọng trong khai phá dữ liệu.</a:t>
            </a:r>
          </a:p>
          <a:p>
            <a:pPr algn="just" marL="761940" indent="-380970" lvl="1">
              <a:lnSpc>
                <a:spcPts val="5928"/>
              </a:lnSpc>
              <a:buFont typeface="Arial"/>
              <a:buChar char="•"/>
            </a:pPr>
            <a:r>
              <a:rPr lang="en-US" sz="3529">
                <a:solidFill>
                  <a:srgbClr val="06213C"/>
                </a:solidFill>
                <a:latin typeface="Montserrat"/>
              </a:rPr>
              <a:t>Giúp giải quyết một số hạn chế của thuật toán Apriori, đặc biệt là về khả năng sinh ra một lượng lớn các tập ứng viên</a:t>
            </a:r>
          </a:p>
        </p:txBody>
      </p:sp>
      <p:sp>
        <p:nvSpPr>
          <p:cNvPr name="TextBox 16" id="16"/>
          <p:cNvSpPr txBox="true"/>
          <p:nvPr/>
        </p:nvSpPr>
        <p:spPr>
          <a:xfrm rot="0">
            <a:off x="5333405" y="9529118"/>
            <a:ext cx="7621191"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Montserrat"/>
              </a:rPr>
              <a:t>Mining Frequent Patterns without Candidate Generation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313450" y="2514600"/>
            <a:ext cx="7528737" cy="392811"/>
          </a:xfrm>
          <a:prstGeom prst="rect">
            <a:avLst/>
          </a:prstGeom>
        </p:spPr>
        <p:txBody>
          <a:bodyPr anchor="t" rtlCol="false" tIns="0" lIns="0" bIns="0" rIns="0">
            <a:spAutoFit/>
          </a:bodyPr>
          <a:lstStyle/>
          <a:p>
            <a:pPr algn="just">
              <a:lnSpc>
                <a:spcPts val="3192"/>
              </a:lnSpc>
            </a:pPr>
            <a:r>
              <a:rPr lang="en-US" sz="2800">
                <a:solidFill>
                  <a:srgbClr val="025F69"/>
                </a:solidFill>
                <a:latin typeface="Montserrat Bold"/>
              </a:rPr>
              <a:t>2.3 Tổng quan về thuật toán FP-Growth</a:t>
            </a:r>
          </a:p>
        </p:txBody>
      </p:sp>
      <p:sp>
        <p:nvSpPr>
          <p:cNvPr name="TextBox 14" id="14"/>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5" id="15"/>
          <p:cNvSpPr txBox="true"/>
          <p:nvPr/>
        </p:nvSpPr>
        <p:spPr>
          <a:xfrm rot="0">
            <a:off x="313450" y="3374136"/>
            <a:ext cx="17661101" cy="4627372"/>
          </a:xfrm>
          <a:prstGeom prst="rect">
            <a:avLst/>
          </a:prstGeom>
        </p:spPr>
        <p:txBody>
          <a:bodyPr anchor="t" rtlCol="false" tIns="0" lIns="0" bIns="0" rIns="0">
            <a:spAutoFit/>
          </a:bodyPr>
          <a:lstStyle/>
          <a:p>
            <a:pPr algn="just">
              <a:lnSpc>
                <a:spcPts val="6178"/>
              </a:lnSpc>
            </a:pPr>
            <a:r>
              <a:rPr lang="en-US" sz="3699">
                <a:solidFill>
                  <a:srgbClr val="03606B"/>
                </a:solidFill>
                <a:latin typeface="Montserrat Bold"/>
              </a:rPr>
              <a:t>Giới thiệu thuật toán FP-Growth</a:t>
            </a:r>
          </a:p>
          <a:p>
            <a:pPr algn="just" marL="798829" indent="-399415" lvl="1">
              <a:lnSpc>
                <a:spcPts val="6178"/>
              </a:lnSpc>
              <a:buFont typeface="Arial"/>
              <a:buChar char="•"/>
            </a:pPr>
            <a:r>
              <a:rPr lang="en-US" sz="3699">
                <a:solidFill>
                  <a:srgbClr val="06213C"/>
                </a:solidFill>
                <a:latin typeface="Montserrat"/>
              </a:rPr>
              <a:t>FP-growth sử dụng cấu trúc cây FP-Tree để nén cơ sở dữ liệu, giữ lại thông tin về các item phổ biến, giúp làm giảm đáng kể không gian so với Apriori</a:t>
            </a:r>
          </a:p>
          <a:p>
            <a:pPr algn="just" marL="798829" indent="-399415" lvl="1">
              <a:lnSpc>
                <a:spcPts val="6178"/>
              </a:lnSpc>
              <a:buFont typeface="Arial"/>
              <a:buChar char="•"/>
            </a:pPr>
            <a:r>
              <a:rPr lang="en-US" sz="3699">
                <a:solidFill>
                  <a:srgbClr val="06213C"/>
                </a:solidFill>
                <a:latin typeface="Montserrat"/>
              </a:rPr>
              <a:t>Sau đó, FP-Growth sử dụng phương pháp chia để trị để khai thác các itemset phổ biến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313450" y="2514600"/>
            <a:ext cx="7528737" cy="392811"/>
          </a:xfrm>
          <a:prstGeom prst="rect">
            <a:avLst/>
          </a:prstGeom>
        </p:spPr>
        <p:txBody>
          <a:bodyPr anchor="t" rtlCol="false" tIns="0" lIns="0" bIns="0" rIns="0">
            <a:spAutoFit/>
          </a:bodyPr>
          <a:lstStyle/>
          <a:p>
            <a:pPr algn="just">
              <a:lnSpc>
                <a:spcPts val="3192"/>
              </a:lnSpc>
            </a:pPr>
            <a:r>
              <a:rPr lang="en-US" sz="2800">
                <a:solidFill>
                  <a:srgbClr val="025F69"/>
                </a:solidFill>
                <a:latin typeface="Montserrat Bold"/>
              </a:rPr>
              <a:t>2.3 Tổng quan về thuật toán FP-Growth</a:t>
            </a:r>
          </a:p>
        </p:txBody>
      </p:sp>
      <p:sp>
        <p:nvSpPr>
          <p:cNvPr name="TextBox 14" id="14"/>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5" id="15"/>
          <p:cNvSpPr txBox="true"/>
          <p:nvPr/>
        </p:nvSpPr>
        <p:spPr>
          <a:xfrm rot="0">
            <a:off x="2329388" y="3068828"/>
            <a:ext cx="17661101" cy="6189472"/>
          </a:xfrm>
          <a:prstGeom prst="rect">
            <a:avLst/>
          </a:prstGeom>
        </p:spPr>
        <p:txBody>
          <a:bodyPr anchor="t" rtlCol="false" tIns="0" lIns="0" bIns="0" rIns="0">
            <a:spAutoFit/>
          </a:bodyPr>
          <a:lstStyle/>
          <a:p>
            <a:pPr algn="just">
              <a:lnSpc>
                <a:spcPts val="6178"/>
              </a:lnSpc>
            </a:pPr>
            <a:r>
              <a:rPr lang="en-US" sz="3699">
                <a:solidFill>
                  <a:srgbClr val="03606B"/>
                </a:solidFill>
                <a:latin typeface="Montserrat Bold"/>
              </a:rPr>
              <a:t>Ưu điểm </a:t>
            </a:r>
          </a:p>
          <a:p>
            <a:pPr algn="just" marL="798829" indent="-399415" lvl="1">
              <a:lnSpc>
                <a:spcPts val="6178"/>
              </a:lnSpc>
              <a:buFont typeface="Arial"/>
              <a:buChar char="•"/>
            </a:pPr>
            <a:r>
              <a:rPr lang="en-US" sz="3699">
                <a:solidFill>
                  <a:srgbClr val="000000"/>
                </a:solidFill>
                <a:latin typeface="Montserrat"/>
              </a:rPr>
              <a:t>Giảm số lượng tập ứng viên</a:t>
            </a:r>
          </a:p>
          <a:p>
            <a:pPr algn="just" marL="798829" indent="-399415" lvl="1">
              <a:lnSpc>
                <a:spcPts val="6178"/>
              </a:lnSpc>
              <a:buFont typeface="Arial"/>
              <a:buChar char="•"/>
            </a:pPr>
            <a:r>
              <a:rPr lang="en-US" sz="3699">
                <a:solidFill>
                  <a:srgbClr val="000000"/>
                </a:solidFill>
                <a:latin typeface="Montserrat"/>
              </a:rPr>
              <a:t>Giảm số lần quét cơ sở dữ liệu</a:t>
            </a:r>
          </a:p>
          <a:p>
            <a:pPr algn="just" marL="798829" indent="-399415" lvl="1">
              <a:lnSpc>
                <a:spcPts val="6178"/>
              </a:lnSpc>
              <a:buFont typeface="Arial"/>
              <a:buChar char="•"/>
            </a:pPr>
            <a:r>
              <a:rPr lang="en-US" sz="3699">
                <a:solidFill>
                  <a:srgbClr val="000000"/>
                </a:solidFill>
                <a:latin typeface="Montserrat"/>
              </a:rPr>
              <a:t>Dễ triển khai và cài đặt</a:t>
            </a:r>
          </a:p>
          <a:p>
            <a:pPr algn="just">
              <a:lnSpc>
                <a:spcPts val="6178"/>
              </a:lnSpc>
            </a:pPr>
            <a:r>
              <a:rPr lang="en-US" sz="3699">
                <a:solidFill>
                  <a:srgbClr val="025F69"/>
                </a:solidFill>
                <a:latin typeface="Montserrat Bold"/>
              </a:rPr>
              <a:t>Nhược điểm</a:t>
            </a:r>
          </a:p>
          <a:p>
            <a:pPr algn="just" marL="798829" indent="-399415" lvl="1">
              <a:lnSpc>
                <a:spcPts val="6178"/>
              </a:lnSpc>
              <a:buFont typeface="Arial"/>
              <a:buChar char="•"/>
            </a:pPr>
            <a:r>
              <a:rPr lang="en-US" sz="3699">
                <a:solidFill>
                  <a:srgbClr val="000000"/>
                </a:solidFill>
                <a:latin typeface="Montserrat"/>
              </a:rPr>
              <a:t>Cần phải xây dựng FP-Tree từ đầu khi thêm dữ liệu mới</a:t>
            </a:r>
          </a:p>
          <a:p>
            <a:pPr algn="just" marL="798829" indent="-399415" lvl="1">
              <a:lnSpc>
                <a:spcPts val="6178"/>
              </a:lnSpc>
              <a:buFont typeface="Arial"/>
              <a:buChar char="•"/>
            </a:pPr>
            <a:r>
              <a:rPr lang="en-US" sz="3699">
                <a:solidFill>
                  <a:srgbClr val="000000"/>
                </a:solidFill>
                <a:latin typeface="Montserrat"/>
              </a:rPr>
              <a:t>Không thích hợp cho việc xử lý dữ liệu có tần suất thay đổi</a:t>
            </a:r>
          </a:p>
          <a:p>
            <a:pPr algn="just" marL="798829" indent="-399415" lvl="1">
              <a:lnSpc>
                <a:spcPts val="6178"/>
              </a:lnSpc>
              <a:buFont typeface="Arial"/>
              <a:buChar char="•"/>
            </a:pPr>
            <a:r>
              <a:rPr lang="en-US" sz="3699">
                <a:solidFill>
                  <a:srgbClr val="000000"/>
                </a:solidFill>
                <a:latin typeface="Montserrat"/>
              </a:rPr>
              <a:t>Chiếm nhiều bộ nhớ</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1492365" y="3702684"/>
            <a:ext cx="15303269" cy="2614932"/>
          </a:xfrm>
          <a:prstGeom prst="rect">
            <a:avLst/>
          </a:prstGeom>
        </p:spPr>
        <p:txBody>
          <a:bodyPr anchor="t" rtlCol="false" tIns="0" lIns="0" bIns="0" rIns="0">
            <a:spAutoFit/>
          </a:bodyPr>
          <a:lstStyle/>
          <a:p>
            <a:pPr algn="ctr">
              <a:lnSpc>
                <a:spcPts val="10651"/>
              </a:lnSpc>
            </a:pPr>
            <a:r>
              <a:rPr lang="en-US" sz="6534" spc="-385">
                <a:solidFill>
                  <a:srgbClr val="03606B"/>
                </a:solidFill>
                <a:latin typeface="Montserrat Bold"/>
              </a:rPr>
              <a:t>CHƯƠNG 3: </a:t>
            </a:r>
          </a:p>
          <a:p>
            <a:pPr algn="ctr">
              <a:lnSpc>
                <a:spcPts val="10651"/>
              </a:lnSpc>
            </a:pPr>
            <a:r>
              <a:rPr lang="en-US" sz="6534" spc="-385">
                <a:solidFill>
                  <a:srgbClr val="03606B"/>
                </a:solidFill>
                <a:latin typeface="Montserrat Bold"/>
              </a:rPr>
              <a:t>TỔNG QUAN VỀ THUẬT TOÁN ECLAT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02512" y="8607791"/>
            <a:ext cx="556788" cy="556788"/>
          </a:xfrm>
          <a:custGeom>
            <a:avLst/>
            <a:gdLst/>
            <a:ahLst/>
            <a:cxnLst/>
            <a:rect r="r" b="b" t="t" l="l"/>
            <a:pathLst>
              <a:path h="556788" w="556788">
                <a:moveTo>
                  <a:pt x="0" y="0"/>
                </a:moveTo>
                <a:lnTo>
                  <a:pt x="556788" y="0"/>
                </a:lnTo>
                <a:lnTo>
                  <a:pt x="556788" y="556787"/>
                </a:lnTo>
                <a:lnTo>
                  <a:pt x="0" y="556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4"/>
            <a:stretch>
              <a:fillRect l="0" t="-9652" r="0" b="-9652"/>
            </a:stretch>
          </a:blipFill>
        </p:spPr>
      </p:sp>
      <p:grpSp>
        <p:nvGrpSpPr>
          <p:cNvPr name="Group 4" id="4"/>
          <p:cNvGrpSpPr/>
          <p:nvPr/>
        </p:nvGrpSpPr>
        <p:grpSpPr>
          <a:xfrm rot="0">
            <a:off x="1028700" y="0"/>
            <a:ext cx="13965648" cy="320950"/>
            <a:chOff x="0" y="0"/>
            <a:chExt cx="3678195" cy="84530"/>
          </a:xfrm>
        </p:grpSpPr>
        <p:sp>
          <p:nvSpPr>
            <p:cNvPr name="Freeform 5" id="5"/>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6" id="6"/>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4994348" y="0"/>
            <a:ext cx="2264952" cy="320950"/>
            <a:chOff x="0" y="0"/>
            <a:chExt cx="596531" cy="84530"/>
          </a:xfrm>
        </p:grpSpPr>
        <p:sp>
          <p:nvSpPr>
            <p:cNvPr name="Freeform 8" id="8"/>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9" id="9"/>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5823786" y="1732920"/>
            <a:ext cx="7481662" cy="975360"/>
          </a:xfrm>
          <a:prstGeom prst="rect">
            <a:avLst/>
          </a:prstGeom>
        </p:spPr>
        <p:txBody>
          <a:bodyPr anchor="t" rtlCol="false" tIns="0" lIns="0" bIns="0" rIns="0">
            <a:spAutoFit/>
          </a:bodyPr>
          <a:lstStyle/>
          <a:p>
            <a:pPr algn="ctr">
              <a:lnSpc>
                <a:spcPts val="7920"/>
              </a:lnSpc>
            </a:pPr>
            <a:r>
              <a:rPr lang="en-US" sz="6000">
                <a:solidFill>
                  <a:srgbClr val="025F69"/>
                </a:solidFill>
                <a:latin typeface="Montserrat Bold"/>
              </a:rPr>
              <a:t>NỘI DUNG</a:t>
            </a:r>
          </a:p>
        </p:txBody>
      </p:sp>
      <p:grpSp>
        <p:nvGrpSpPr>
          <p:cNvPr name="Group 11" id="11"/>
          <p:cNvGrpSpPr/>
          <p:nvPr/>
        </p:nvGrpSpPr>
        <p:grpSpPr>
          <a:xfrm rot="0">
            <a:off x="1694643" y="3519843"/>
            <a:ext cx="2033731" cy="3959455"/>
            <a:chOff x="0" y="0"/>
            <a:chExt cx="2711641" cy="5279273"/>
          </a:xfrm>
        </p:grpSpPr>
        <p:sp>
          <p:nvSpPr>
            <p:cNvPr name="AutoShape 12" id="12"/>
            <p:cNvSpPr/>
            <p:nvPr/>
          </p:nvSpPr>
          <p:spPr>
            <a:xfrm rot="0">
              <a:off x="0" y="0"/>
              <a:ext cx="2711641" cy="5279273"/>
            </a:xfrm>
            <a:prstGeom prst="rect">
              <a:avLst/>
            </a:prstGeom>
            <a:solidFill>
              <a:srgbClr val="025F69">
                <a:alpha val="4706"/>
              </a:srgbClr>
            </a:solidFill>
          </p:spPr>
        </p:sp>
        <p:grpSp>
          <p:nvGrpSpPr>
            <p:cNvPr name="Group 13" id="13"/>
            <p:cNvGrpSpPr/>
            <p:nvPr/>
          </p:nvGrpSpPr>
          <p:grpSpPr>
            <a:xfrm rot="5400000">
              <a:off x="-326" y="326"/>
              <a:ext cx="407799" cy="407147"/>
              <a:chOff x="0" y="0"/>
              <a:chExt cx="6350000" cy="6339840"/>
            </a:xfrm>
          </p:grpSpPr>
          <p:sp>
            <p:nvSpPr>
              <p:cNvPr name="Freeform 14" id="1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TextBox 15" id="15"/>
            <p:cNvSpPr txBox="true"/>
            <p:nvPr/>
          </p:nvSpPr>
          <p:spPr>
            <a:xfrm rot="0">
              <a:off x="112875" y="1889456"/>
              <a:ext cx="2501218" cy="1356156"/>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Tổng quan đề tài</a:t>
              </a:r>
            </a:p>
          </p:txBody>
        </p:sp>
        <p:sp>
          <p:nvSpPr>
            <p:cNvPr name="TextBox 16" id="16"/>
            <p:cNvSpPr txBox="true"/>
            <p:nvPr/>
          </p:nvSpPr>
          <p:spPr>
            <a:xfrm rot="0">
              <a:off x="112875" y="991720"/>
              <a:ext cx="2214416" cy="676275"/>
            </a:xfrm>
            <a:prstGeom prst="rect">
              <a:avLst/>
            </a:prstGeom>
          </p:spPr>
          <p:txBody>
            <a:bodyPr anchor="t" rtlCol="false" tIns="0" lIns="0" bIns="0" rIns="0">
              <a:spAutoFit/>
            </a:bodyPr>
            <a:lstStyle/>
            <a:p>
              <a:pPr algn="ctr">
                <a:lnSpc>
                  <a:spcPts val="4079"/>
                </a:lnSpc>
              </a:pPr>
              <a:r>
                <a:rPr lang="en-US" sz="3399">
                  <a:solidFill>
                    <a:srgbClr val="31356E"/>
                  </a:solidFill>
                  <a:latin typeface="Tex Gyre Termes Bold"/>
                </a:rPr>
                <a:t>01</a:t>
              </a:r>
            </a:p>
          </p:txBody>
        </p:sp>
      </p:grpSp>
      <p:grpSp>
        <p:nvGrpSpPr>
          <p:cNvPr name="Group 17" id="17"/>
          <p:cNvGrpSpPr/>
          <p:nvPr/>
        </p:nvGrpSpPr>
        <p:grpSpPr>
          <a:xfrm rot="0">
            <a:off x="8152008" y="3560607"/>
            <a:ext cx="2080485" cy="5000010"/>
            <a:chOff x="0" y="0"/>
            <a:chExt cx="2773980" cy="6666680"/>
          </a:xfrm>
        </p:grpSpPr>
        <p:grpSp>
          <p:nvGrpSpPr>
            <p:cNvPr name="Group 18" id="18"/>
            <p:cNvGrpSpPr/>
            <p:nvPr/>
          </p:nvGrpSpPr>
          <p:grpSpPr>
            <a:xfrm rot="5400000">
              <a:off x="-309" y="309"/>
              <a:ext cx="385961" cy="385343"/>
              <a:chOff x="0" y="0"/>
              <a:chExt cx="6350000" cy="6339840"/>
            </a:xfrm>
          </p:grpSpPr>
          <p:sp>
            <p:nvSpPr>
              <p:cNvPr name="Freeform 19" id="1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AutoShape 20" id="20"/>
            <p:cNvSpPr/>
            <p:nvPr/>
          </p:nvSpPr>
          <p:spPr>
            <a:xfrm rot="0">
              <a:off x="0" y="0"/>
              <a:ext cx="2773980" cy="6666680"/>
            </a:xfrm>
            <a:prstGeom prst="rect">
              <a:avLst/>
            </a:prstGeom>
            <a:solidFill>
              <a:srgbClr val="025F69">
                <a:alpha val="4706"/>
              </a:srgbClr>
            </a:solidFill>
          </p:spPr>
        </p:sp>
        <p:sp>
          <p:nvSpPr>
            <p:cNvPr name="TextBox 21" id="21"/>
            <p:cNvSpPr txBox="true"/>
            <p:nvPr/>
          </p:nvSpPr>
          <p:spPr>
            <a:xfrm rot="0">
              <a:off x="203531" y="1911182"/>
              <a:ext cx="2406629" cy="4087517"/>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Tổng quan về thuật toán ECLAT</a:t>
              </a:r>
            </a:p>
            <a:p>
              <a:pPr algn="ctr">
                <a:lnSpc>
                  <a:spcPts val="4096"/>
                </a:lnSpc>
              </a:pPr>
            </a:p>
            <a:p>
              <a:pPr algn="ctr">
                <a:lnSpc>
                  <a:spcPts val="4096"/>
                </a:lnSpc>
              </a:pPr>
            </a:p>
          </p:txBody>
        </p:sp>
        <p:sp>
          <p:nvSpPr>
            <p:cNvPr name="TextBox 22" id="22"/>
            <p:cNvSpPr txBox="true"/>
            <p:nvPr/>
          </p:nvSpPr>
          <p:spPr>
            <a:xfrm rot="0">
              <a:off x="106830" y="939122"/>
              <a:ext cx="2095831" cy="676275"/>
            </a:xfrm>
            <a:prstGeom prst="rect">
              <a:avLst/>
            </a:prstGeom>
          </p:spPr>
          <p:txBody>
            <a:bodyPr anchor="t" rtlCol="false" tIns="0" lIns="0" bIns="0" rIns="0">
              <a:spAutoFit/>
            </a:bodyPr>
            <a:lstStyle/>
            <a:p>
              <a:pPr algn="ctr">
                <a:lnSpc>
                  <a:spcPts val="4079"/>
                </a:lnSpc>
              </a:pPr>
              <a:r>
                <a:rPr lang="en-US" sz="3399">
                  <a:solidFill>
                    <a:srgbClr val="31356E"/>
                  </a:solidFill>
                  <a:latin typeface="Tex Gyre Termes Bold"/>
                </a:rPr>
                <a:t>    03</a:t>
              </a:r>
            </a:p>
          </p:txBody>
        </p:sp>
      </p:grpSp>
      <p:grpSp>
        <p:nvGrpSpPr>
          <p:cNvPr name="Group 23" id="23"/>
          <p:cNvGrpSpPr/>
          <p:nvPr/>
        </p:nvGrpSpPr>
        <p:grpSpPr>
          <a:xfrm rot="0">
            <a:off x="11405540" y="3601370"/>
            <a:ext cx="2090229" cy="3876063"/>
            <a:chOff x="0" y="0"/>
            <a:chExt cx="2786973" cy="5168084"/>
          </a:xfrm>
        </p:grpSpPr>
        <p:grpSp>
          <p:nvGrpSpPr>
            <p:cNvPr name="Group 24" id="24"/>
            <p:cNvGrpSpPr/>
            <p:nvPr/>
          </p:nvGrpSpPr>
          <p:grpSpPr>
            <a:xfrm rot="5400000">
              <a:off x="-360" y="54711"/>
              <a:ext cx="450237" cy="449517"/>
              <a:chOff x="0" y="0"/>
              <a:chExt cx="6350000" cy="6339840"/>
            </a:xfrm>
          </p:grpSpPr>
          <p:sp>
            <p:nvSpPr>
              <p:cNvPr name="Freeform 25" id="2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AutoShape 26" id="26"/>
            <p:cNvSpPr/>
            <p:nvPr/>
          </p:nvSpPr>
          <p:spPr>
            <a:xfrm rot="0">
              <a:off x="53799" y="0"/>
              <a:ext cx="2733173" cy="5168084"/>
            </a:xfrm>
            <a:prstGeom prst="rect">
              <a:avLst/>
            </a:prstGeom>
            <a:solidFill>
              <a:srgbClr val="025F69">
                <a:alpha val="4706"/>
              </a:srgbClr>
            </a:solidFill>
          </p:spPr>
        </p:sp>
        <p:sp>
          <p:nvSpPr>
            <p:cNvPr name="TextBox 27" id="27"/>
            <p:cNvSpPr txBox="true"/>
            <p:nvPr/>
          </p:nvSpPr>
          <p:spPr>
            <a:xfrm rot="0">
              <a:off x="0" y="1895480"/>
              <a:ext cx="2786973" cy="2071512"/>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Tiền xử lí và áp dụng thuật toán</a:t>
              </a:r>
            </a:p>
          </p:txBody>
        </p:sp>
        <p:sp>
          <p:nvSpPr>
            <p:cNvPr name="TextBox 28" id="28"/>
            <p:cNvSpPr txBox="true"/>
            <p:nvPr/>
          </p:nvSpPr>
          <p:spPr>
            <a:xfrm rot="0">
              <a:off x="0" y="855125"/>
              <a:ext cx="2444861" cy="684154"/>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Bold"/>
                </a:rPr>
                <a:t>04</a:t>
              </a:r>
            </a:p>
          </p:txBody>
        </p:sp>
      </p:grpSp>
      <p:grpSp>
        <p:nvGrpSpPr>
          <p:cNvPr name="Group 29" id="29"/>
          <p:cNvGrpSpPr/>
          <p:nvPr/>
        </p:nvGrpSpPr>
        <p:grpSpPr>
          <a:xfrm rot="0">
            <a:off x="14668815" y="3519843"/>
            <a:ext cx="2033697" cy="3957589"/>
            <a:chOff x="0" y="0"/>
            <a:chExt cx="2711596" cy="5276786"/>
          </a:xfrm>
        </p:grpSpPr>
        <p:sp>
          <p:nvSpPr>
            <p:cNvPr name="AutoShape 30" id="30"/>
            <p:cNvSpPr/>
            <p:nvPr/>
          </p:nvSpPr>
          <p:spPr>
            <a:xfrm rot="0">
              <a:off x="0" y="0"/>
              <a:ext cx="2687256" cy="5276786"/>
            </a:xfrm>
            <a:prstGeom prst="rect">
              <a:avLst/>
            </a:prstGeom>
            <a:solidFill>
              <a:srgbClr val="025F69">
                <a:alpha val="4706"/>
              </a:srgbClr>
            </a:solidFill>
          </p:spPr>
        </p:sp>
        <p:grpSp>
          <p:nvGrpSpPr>
            <p:cNvPr name="Group 31" id="31"/>
            <p:cNvGrpSpPr/>
            <p:nvPr/>
          </p:nvGrpSpPr>
          <p:grpSpPr>
            <a:xfrm rot="5400000">
              <a:off x="60052" y="13079"/>
              <a:ext cx="426314" cy="425632"/>
              <a:chOff x="0" y="0"/>
              <a:chExt cx="6350000" cy="6339840"/>
            </a:xfrm>
          </p:grpSpPr>
          <p:sp>
            <p:nvSpPr>
              <p:cNvPr name="Freeform 32" id="3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TextBox 33" id="33"/>
            <p:cNvSpPr txBox="true"/>
            <p:nvPr/>
          </p:nvSpPr>
          <p:spPr>
            <a:xfrm rot="0">
              <a:off x="6652" y="2046604"/>
              <a:ext cx="2704944" cy="1356156"/>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So sánh và đánh giá</a:t>
              </a:r>
            </a:p>
          </p:txBody>
        </p:sp>
        <p:sp>
          <p:nvSpPr>
            <p:cNvPr name="TextBox 34" id="34"/>
            <p:cNvSpPr txBox="true"/>
            <p:nvPr/>
          </p:nvSpPr>
          <p:spPr>
            <a:xfrm rot="0">
              <a:off x="339793" y="1047824"/>
              <a:ext cx="2038663" cy="681986"/>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Bold"/>
                </a:rPr>
                <a:t>05</a:t>
              </a:r>
            </a:p>
          </p:txBody>
        </p:sp>
      </p:grpSp>
      <p:grpSp>
        <p:nvGrpSpPr>
          <p:cNvPr name="Group 35" id="35"/>
          <p:cNvGrpSpPr/>
          <p:nvPr/>
        </p:nvGrpSpPr>
        <p:grpSpPr>
          <a:xfrm rot="5400000">
            <a:off x="4899717" y="3520075"/>
            <a:ext cx="289471" cy="289008"/>
            <a:chOff x="0" y="0"/>
            <a:chExt cx="6350000" cy="6339840"/>
          </a:xfrm>
        </p:grpSpPr>
        <p:sp>
          <p:nvSpPr>
            <p:cNvPr name="Freeform 36" id="3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25F69"/>
            </a:solidFill>
          </p:spPr>
        </p:sp>
      </p:grpSp>
      <p:sp>
        <p:nvSpPr>
          <p:cNvPr name="AutoShape 37" id="37"/>
          <p:cNvSpPr/>
          <p:nvPr/>
        </p:nvSpPr>
        <p:spPr>
          <a:xfrm rot="0">
            <a:off x="4899949" y="3519843"/>
            <a:ext cx="2080485" cy="3876063"/>
          </a:xfrm>
          <a:prstGeom prst="rect">
            <a:avLst/>
          </a:prstGeom>
          <a:solidFill>
            <a:srgbClr val="025F69">
              <a:alpha val="4706"/>
            </a:srgbClr>
          </a:solidFill>
        </p:spPr>
      </p:sp>
      <p:sp>
        <p:nvSpPr>
          <p:cNvPr name="TextBox 38" id="38"/>
          <p:cNvSpPr txBox="true"/>
          <p:nvPr/>
        </p:nvSpPr>
        <p:spPr>
          <a:xfrm rot="0">
            <a:off x="5052596" y="4855924"/>
            <a:ext cx="1804971" cy="2038996"/>
          </a:xfrm>
          <a:prstGeom prst="rect">
            <a:avLst/>
          </a:prstGeom>
        </p:spPr>
        <p:txBody>
          <a:bodyPr anchor="t" rtlCol="false" tIns="0" lIns="0" bIns="0" rIns="0">
            <a:spAutoFit/>
          </a:bodyPr>
          <a:lstStyle/>
          <a:p>
            <a:pPr algn="ctr">
              <a:lnSpc>
                <a:spcPts val="4096"/>
              </a:lnSpc>
            </a:pPr>
            <a:r>
              <a:rPr lang="en-US" sz="3413">
                <a:solidFill>
                  <a:srgbClr val="31356E"/>
                </a:solidFill>
                <a:latin typeface="Tex Gyre Termes"/>
              </a:rPr>
              <a:t>Tổng quan về luật kết hợp</a:t>
            </a:r>
          </a:p>
        </p:txBody>
      </p:sp>
      <p:sp>
        <p:nvSpPr>
          <p:cNvPr name="TextBox 39" id="39"/>
          <p:cNvSpPr txBox="true"/>
          <p:nvPr/>
        </p:nvSpPr>
        <p:spPr>
          <a:xfrm rot="0">
            <a:off x="5154254" y="4130050"/>
            <a:ext cx="1571873" cy="504825"/>
          </a:xfrm>
          <a:prstGeom prst="rect">
            <a:avLst/>
          </a:prstGeom>
        </p:spPr>
        <p:txBody>
          <a:bodyPr anchor="t" rtlCol="false" tIns="0" lIns="0" bIns="0" rIns="0">
            <a:spAutoFit/>
          </a:bodyPr>
          <a:lstStyle/>
          <a:p>
            <a:pPr algn="ctr">
              <a:lnSpc>
                <a:spcPts val="4079"/>
              </a:lnSpc>
            </a:pPr>
            <a:r>
              <a:rPr lang="en-US" sz="3399">
                <a:solidFill>
                  <a:srgbClr val="31356E"/>
                </a:solidFill>
                <a:latin typeface="Tex Gyre Termes Bold"/>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9656828" y="2760080"/>
            <a:ext cx="7602472" cy="6081978"/>
          </a:xfrm>
          <a:custGeom>
            <a:avLst/>
            <a:gdLst/>
            <a:ahLst/>
            <a:cxnLst/>
            <a:rect r="r" b="b" t="t" l="l"/>
            <a:pathLst>
              <a:path h="6081978" w="7602472">
                <a:moveTo>
                  <a:pt x="0" y="0"/>
                </a:moveTo>
                <a:lnTo>
                  <a:pt x="7602472" y="0"/>
                </a:lnTo>
                <a:lnTo>
                  <a:pt x="7602472" y="6081978"/>
                </a:lnTo>
                <a:lnTo>
                  <a:pt x="0" y="6081978"/>
                </a:lnTo>
                <a:lnTo>
                  <a:pt x="0" y="0"/>
                </a:lnTo>
                <a:close/>
              </a:path>
            </a:pathLst>
          </a:custGeom>
          <a:blipFill>
            <a:blip r:embed="rId5"/>
            <a:stretch>
              <a:fillRect l="0" t="0" r="0" b="0"/>
            </a:stretch>
          </a:blipFill>
        </p:spPr>
      </p:sp>
      <p:sp>
        <p:nvSpPr>
          <p:cNvPr name="TextBox 13" id="13"/>
          <p:cNvSpPr txBox="true"/>
          <p:nvPr/>
        </p:nvSpPr>
        <p:spPr>
          <a:xfrm rot="0">
            <a:off x="503276" y="3750680"/>
            <a:ext cx="7954620" cy="3410331"/>
          </a:xfrm>
          <a:prstGeom prst="rect">
            <a:avLst/>
          </a:prstGeom>
        </p:spPr>
        <p:txBody>
          <a:bodyPr anchor="t" rtlCol="false" tIns="0" lIns="0" bIns="0" rIns="0">
            <a:spAutoFit/>
          </a:bodyPr>
          <a:lstStyle/>
          <a:p>
            <a:pPr>
              <a:lnSpc>
                <a:spcPts val="4511"/>
              </a:lnSpc>
            </a:pPr>
            <a:r>
              <a:rPr lang="en-US" sz="3199">
                <a:solidFill>
                  <a:srgbClr val="025F69"/>
                </a:solidFill>
                <a:latin typeface="Montserrat Bold"/>
              </a:rPr>
              <a:t>Depth-First Search (DFS) </a:t>
            </a:r>
            <a:r>
              <a:rPr lang="en-US" sz="3199">
                <a:solidFill>
                  <a:srgbClr val="000000"/>
                </a:solidFill>
                <a:latin typeface="Montserrat"/>
              </a:rPr>
              <a:t>là một thuật toán tìm kiếm trong đồ thị, nó được sử dụng để duyệt qua và truy cập tất cả các đỉnh của đồ thị theo một hướng sâu vào bên trong trước khi quay lại và di chuyển sang các</a:t>
            </a:r>
            <a:r>
              <a:rPr lang="en-US" sz="3199">
                <a:solidFill>
                  <a:srgbClr val="000000"/>
                </a:solidFill>
                <a:latin typeface="Montserrat Bold"/>
              </a:rPr>
              <a:t> </a:t>
            </a:r>
            <a:r>
              <a:rPr lang="en-US" sz="3199">
                <a:solidFill>
                  <a:srgbClr val="000000"/>
                </a:solidFill>
                <a:latin typeface="Montserrat"/>
              </a:rPr>
              <a:t>nhánh khác.</a:t>
            </a:r>
          </a:p>
        </p:txBody>
      </p:sp>
      <p:sp>
        <p:nvSpPr>
          <p:cNvPr name="TextBox 14" id="14"/>
          <p:cNvSpPr txBox="true"/>
          <p:nvPr/>
        </p:nvSpPr>
        <p:spPr>
          <a:xfrm rot="0">
            <a:off x="482787" y="2407655"/>
            <a:ext cx="6786193" cy="352425"/>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3.1 Giải thuật tìm kiếm trong ECLAT</a:t>
            </a:r>
          </a:p>
        </p:txBody>
      </p:sp>
      <p:grpSp>
        <p:nvGrpSpPr>
          <p:cNvPr name="Group 15" id="15"/>
          <p:cNvGrpSpPr/>
          <p:nvPr/>
        </p:nvGrpSpPr>
        <p:grpSpPr>
          <a:xfrm rot="0">
            <a:off x="-1439070" y="1377169"/>
            <a:ext cx="6016578" cy="571500"/>
            <a:chOff x="0" y="0"/>
            <a:chExt cx="8022104" cy="762000"/>
          </a:xfrm>
        </p:grpSpPr>
        <p:sp>
          <p:nvSpPr>
            <p:cNvPr name="AutoShape 16" id="16"/>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7" id="17"/>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
        <p:nvSpPr>
          <p:cNvPr name="TextBox 18" id="18"/>
          <p:cNvSpPr txBox="true"/>
          <p:nvPr/>
        </p:nvSpPr>
        <p:spPr>
          <a:xfrm rot="0">
            <a:off x="503276" y="8675370"/>
            <a:ext cx="2131886" cy="582930"/>
          </a:xfrm>
          <a:prstGeom prst="rect">
            <a:avLst/>
          </a:prstGeom>
        </p:spPr>
        <p:txBody>
          <a:bodyPr anchor="t" rtlCol="false" tIns="0" lIns="0" bIns="0" rIns="0">
            <a:spAutoFit/>
          </a:bodyPr>
          <a:lstStyle/>
          <a:p>
            <a:pPr algn="ctr">
              <a:lnSpc>
                <a:spcPts val="4559"/>
              </a:lnSpc>
            </a:pPr>
            <a:r>
              <a:rPr lang="en-US" sz="3999">
                <a:solidFill>
                  <a:srgbClr val="FFFFFF"/>
                </a:solidFill>
                <a:latin typeface="Montserrat Classic Bold"/>
              </a:rPr>
              <a:t>02</a:t>
            </a:r>
          </a:p>
        </p:txBody>
      </p:sp>
      <p:sp>
        <p:nvSpPr>
          <p:cNvPr name="TextBox 19" id="19"/>
          <p:cNvSpPr txBox="true"/>
          <p:nvPr/>
        </p:nvSpPr>
        <p:spPr>
          <a:xfrm rot="0">
            <a:off x="6118175" y="9220200"/>
            <a:ext cx="6051649" cy="322690"/>
          </a:xfrm>
          <a:prstGeom prst="rect">
            <a:avLst/>
          </a:prstGeom>
        </p:spPr>
        <p:txBody>
          <a:bodyPr anchor="t" rtlCol="false" tIns="0" lIns="0" bIns="0" rIns="0">
            <a:spAutoFit/>
          </a:bodyPr>
          <a:lstStyle/>
          <a:p>
            <a:pPr algn="ctr">
              <a:lnSpc>
                <a:spcPts val="2688"/>
              </a:lnSpc>
              <a:spcBef>
                <a:spcPct val="0"/>
              </a:spcBef>
            </a:pPr>
            <a:r>
              <a:rPr lang="en-US" sz="1920" u="sng">
                <a:solidFill>
                  <a:srgbClr val="191919">
                    <a:alpha val="49804"/>
                  </a:srgbClr>
                </a:solidFill>
                <a:latin typeface="Montserrat Bold Italics"/>
                <a:hlinkClick r:id="rId6" tooltip="https://www.javatpoint.com/ai-uninformed-search-algorithms"/>
              </a:rPr>
              <a:t>https://quantdare.com/hierarchical-clustering/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8084692" y="2305576"/>
            <a:ext cx="8592115" cy="3061364"/>
          </a:xfrm>
          <a:custGeom>
            <a:avLst/>
            <a:gdLst/>
            <a:ahLst/>
            <a:cxnLst/>
            <a:rect r="r" b="b" t="t" l="l"/>
            <a:pathLst>
              <a:path h="3061364" w="8592115">
                <a:moveTo>
                  <a:pt x="0" y="0"/>
                </a:moveTo>
                <a:lnTo>
                  <a:pt x="8592115" y="0"/>
                </a:lnTo>
                <a:lnTo>
                  <a:pt x="8592115" y="3061364"/>
                </a:lnTo>
                <a:lnTo>
                  <a:pt x="0" y="3061364"/>
                </a:lnTo>
                <a:lnTo>
                  <a:pt x="0" y="0"/>
                </a:lnTo>
                <a:close/>
              </a:path>
            </a:pathLst>
          </a:custGeom>
          <a:blipFill>
            <a:blip r:embed="rId5"/>
            <a:stretch>
              <a:fillRect l="0" t="0" r="0" b="0"/>
            </a:stretch>
          </a:blipFill>
        </p:spPr>
      </p:sp>
      <p:sp>
        <p:nvSpPr>
          <p:cNvPr name="TextBox 13" id="13"/>
          <p:cNvSpPr txBox="true"/>
          <p:nvPr/>
        </p:nvSpPr>
        <p:spPr>
          <a:xfrm rot="0">
            <a:off x="1005345" y="3715728"/>
            <a:ext cx="5694444" cy="422249"/>
          </a:xfrm>
          <a:prstGeom prst="rect">
            <a:avLst/>
          </a:prstGeom>
        </p:spPr>
        <p:txBody>
          <a:bodyPr anchor="t" rtlCol="false" tIns="0" lIns="0" bIns="0" rIns="0">
            <a:spAutoFit/>
          </a:bodyPr>
          <a:lstStyle/>
          <a:p>
            <a:pPr>
              <a:lnSpc>
                <a:spcPts val="3321"/>
              </a:lnSpc>
            </a:pPr>
            <a:r>
              <a:rPr lang="en-US" sz="2913">
                <a:solidFill>
                  <a:srgbClr val="025F69"/>
                </a:solidFill>
                <a:latin typeface="Montserrat Bold"/>
              </a:rPr>
              <a:t>Ví dụ minh họa - Bước 1:</a:t>
            </a:r>
          </a:p>
        </p:txBody>
      </p:sp>
      <p:sp>
        <p:nvSpPr>
          <p:cNvPr name="TextBox 14" id="14"/>
          <p:cNvSpPr txBox="true"/>
          <p:nvPr/>
        </p:nvSpPr>
        <p:spPr>
          <a:xfrm rot="0">
            <a:off x="503276" y="8675370"/>
            <a:ext cx="2131886" cy="582930"/>
          </a:xfrm>
          <a:prstGeom prst="rect">
            <a:avLst/>
          </a:prstGeom>
        </p:spPr>
        <p:txBody>
          <a:bodyPr anchor="t" rtlCol="false" tIns="0" lIns="0" bIns="0" rIns="0">
            <a:spAutoFit/>
          </a:bodyPr>
          <a:lstStyle/>
          <a:p>
            <a:pPr algn="ctr">
              <a:lnSpc>
                <a:spcPts val="4559"/>
              </a:lnSpc>
            </a:pPr>
            <a:r>
              <a:rPr lang="en-US" sz="3999">
                <a:solidFill>
                  <a:srgbClr val="FFFFFF"/>
                </a:solidFill>
                <a:latin typeface="Montserrat Classic Bold"/>
              </a:rPr>
              <a:t>02</a:t>
            </a:r>
          </a:p>
        </p:txBody>
      </p:sp>
      <p:sp>
        <p:nvSpPr>
          <p:cNvPr name="TextBox 15" id="15"/>
          <p:cNvSpPr txBox="true"/>
          <p:nvPr/>
        </p:nvSpPr>
        <p:spPr>
          <a:xfrm rot="0">
            <a:off x="5238159" y="9550697"/>
            <a:ext cx="7617172" cy="273160"/>
          </a:xfrm>
          <a:prstGeom prst="rect">
            <a:avLst/>
          </a:prstGeom>
        </p:spPr>
        <p:txBody>
          <a:bodyPr anchor="t" rtlCol="false" tIns="0" lIns="0" bIns="0" rIns="0">
            <a:spAutoFit/>
          </a:bodyPr>
          <a:lstStyle/>
          <a:p>
            <a:pPr algn="ctr">
              <a:lnSpc>
                <a:spcPts val="2268"/>
              </a:lnSpc>
              <a:spcBef>
                <a:spcPct val="0"/>
              </a:spcBef>
            </a:pPr>
            <a:r>
              <a:rPr lang="en-US" sz="1620" u="sng">
                <a:solidFill>
                  <a:srgbClr val="191919">
                    <a:alpha val="49804"/>
                  </a:srgbClr>
                </a:solidFill>
                <a:latin typeface="Montserrat Bold Italics"/>
                <a:hlinkClick r:id="rId6" tooltip="https://www.geeksforgeeks.org/depth-first-search-or-dfs-for-a-graph/"/>
              </a:rPr>
              <a:t>https://www.geeksforgeeks.org/depth-first-search-or-dfs-for-a-graph/</a:t>
            </a:r>
          </a:p>
        </p:txBody>
      </p:sp>
      <p:sp>
        <p:nvSpPr>
          <p:cNvPr name="Freeform 16" id="16"/>
          <p:cNvSpPr/>
          <p:nvPr/>
        </p:nvSpPr>
        <p:spPr>
          <a:xfrm flipH="false" flipV="false" rot="0">
            <a:off x="7616499" y="5834838"/>
            <a:ext cx="9642801" cy="3148701"/>
          </a:xfrm>
          <a:custGeom>
            <a:avLst/>
            <a:gdLst/>
            <a:ahLst/>
            <a:cxnLst/>
            <a:rect r="r" b="b" t="t" l="l"/>
            <a:pathLst>
              <a:path h="3148701" w="9642801">
                <a:moveTo>
                  <a:pt x="0" y="0"/>
                </a:moveTo>
                <a:lnTo>
                  <a:pt x="9642801" y="0"/>
                </a:lnTo>
                <a:lnTo>
                  <a:pt x="9642801" y="3148700"/>
                </a:lnTo>
                <a:lnTo>
                  <a:pt x="0" y="3148700"/>
                </a:lnTo>
                <a:lnTo>
                  <a:pt x="0" y="0"/>
                </a:lnTo>
                <a:close/>
              </a:path>
            </a:pathLst>
          </a:custGeom>
          <a:blipFill>
            <a:blip r:embed="rId7"/>
            <a:stretch>
              <a:fillRect l="0" t="0" r="-9970" b="0"/>
            </a:stretch>
          </a:blipFill>
        </p:spPr>
      </p:sp>
      <p:sp>
        <p:nvSpPr>
          <p:cNvPr name="TextBox 17" id="17"/>
          <p:cNvSpPr txBox="true"/>
          <p:nvPr/>
        </p:nvSpPr>
        <p:spPr>
          <a:xfrm rot="0">
            <a:off x="4173401" y="6657025"/>
            <a:ext cx="2129516" cy="422249"/>
          </a:xfrm>
          <a:prstGeom prst="rect">
            <a:avLst/>
          </a:prstGeom>
        </p:spPr>
        <p:txBody>
          <a:bodyPr anchor="t" rtlCol="false" tIns="0" lIns="0" bIns="0" rIns="0">
            <a:spAutoFit/>
          </a:bodyPr>
          <a:lstStyle/>
          <a:p>
            <a:pPr>
              <a:lnSpc>
                <a:spcPts val="3321"/>
              </a:lnSpc>
            </a:pPr>
            <a:r>
              <a:rPr lang="en-US" sz="2913">
                <a:solidFill>
                  <a:srgbClr val="025F69"/>
                </a:solidFill>
                <a:latin typeface="Montserrat Bold"/>
              </a:rPr>
              <a:t> Bước 2:</a:t>
            </a:r>
          </a:p>
        </p:txBody>
      </p:sp>
      <p:sp>
        <p:nvSpPr>
          <p:cNvPr name="TextBox 18" id="18"/>
          <p:cNvSpPr txBox="true"/>
          <p:nvPr/>
        </p:nvSpPr>
        <p:spPr>
          <a:xfrm rot="0">
            <a:off x="302481" y="2324626"/>
            <a:ext cx="6786193" cy="372237"/>
          </a:xfrm>
          <a:prstGeom prst="rect">
            <a:avLst/>
          </a:prstGeom>
        </p:spPr>
        <p:txBody>
          <a:bodyPr anchor="t" rtlCol="false" tIns="0" lIns="0" bIns="0" rIns="0">
            <a:spAutoFit/>
          </a:bodyPr>
          <a:lstStyle/>
          <a:p>
            <a:pPr algn="just">
              <a:lnSpc>
                <a:spcPts val="2963"/>
              </a:lnSpc>
            </a:pPr>
            <a:r>
              <a:rPr lang="en-US" sz="2599">
                <a:solidFill>
                  <a:srgbClr val="025F69"/>
                </a:solidFill>
                <a:latin typeface="Montserrat Bold"/>
              </a:rPr>
              <a:t>3.1 Giải thuật tìm kiếm trong ECLAT</a:t>
            </a:r>
          </a:p>
        </p:txBody>
      </p:sp>
      <p:grpSp>
        <p:nvGrpSpPr>
          <p:cNvPr name="Group 19" id="19"/>
          <p:cNvGrpSpPr/>
          <p:nvPr/>
        </p:nvGrpSpPr>
        <p:grpSpPr>
          <a:xfrm rot="0">
            <a:off x="-1439070" y="1377169"/>
            <a:ext cx="6016578" cy="571500"/>
            <a:chOff x="0" y="0"/>
            <a:chExt cx="8022104" cy="762000"/>
          </a:xfrm>
        </p:grpSpPr>
        <p:sp>
          <p:nvSpPr>
            <p:cNvPr name="AutoShape 20" id="20"/>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21" id="21"/>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6483758" y="6006896"/>
            <a:ext cx="9602101" cy="3251404"/>
          </a:xfrm>
          <a:custGeom>
            <a:avLst/>
            <a:gdLst/>
            <a:ahLst/>
            <a:cxnLst/>
            <a:rect r="r" b="b" t="t" l="l"/>
            <a:pathLst>
              <a:path h="3251404" w="9602101">
                <a:moveTo>
                  <a:pt x="0" y="0"/>
                </a:moveTo>
                <a:lnTo>
                  <a:pt x="9602101" y="0"/>
                </a:lnTo>
                <a:lnTo>
                  <a:pt x="9602101" y="3251404"/>
                </a:lnTo>
                <a:lnTo>
                  <a:pt x="0" y="3251404"/>
                </a:lnTo>
                <a:lnTo>
                  <a:pt x="0" y="0"/>
                </a:lnTo>
                <a:close/>
              </a:path>
            </a:pathLst>
          </a:custGeom>
          <a:blipFill>
            <a:blip r:embed="rId5"/>
            <a:stretch>
              <a:fillRect l="0" t="0" r="0" b="0"/>
            </a:stretch>
          </a:blipFill>
        </p:spPr>
      </p:sp>
      <p:sp>
        <p:nvSpPr>
          <p:cNvPr name="TextBox 13" id="13"/>
          <p:cNvSpPr txBox="true"/>
          <p:nvPr/>
        </p:nvSpPr>
        <p:spPr>
          <a:xfrm rot="0">
            <a:off x="2635162" y="3529715"/>
            <a:ext cx="3224429" cy="422249"/>
          </a:xfrm>
          <a:prstGeom prst="rect">
            <a:avLst/>
          </a:prstGeom>
        </p:spPr>
        <p:txBody>
          <a:bodyPr anchor="t" rtlCol="false" tIns="0" lIns="0" bIns="0" rIns="0">
            <a:spAutoFit/>
          </a:bodyPr>
          <a:lstStyle/>
          <a:p>
            <a:pPr>
              <a:lnSpc>
                <a:spcPts val="3321"/>
              </a:lnSpc>
            </a:pPr>
            <a:r>
              <a:rPr lang="en-US" sz="2913">
                <a:solidFill>
                  <a:srgbClr val="025F69"/>
                </a:solidFill>
                <a:latin typeface="Montserrat Bold"/>
              </a:rPr>
              <a:t> Bước 3:</a:t>
            </a:r>
          </a:p>
        </p:txBody>
      </p:sp>
      <p:sp>
        <p:nvSpPr>
          <p:cNvPr name="TextBox 14" id="14"/>
          <p:cNvSpPr txBox="true"/>
          <p:nvPr/>
        </p:nvSpPr>
        <p:spPr>
          <a:xfrm rot="0">
            <a:off x="503276" y="8675370"/>
            <a:ext cx="2131886" cy="582930"/>
          </a:xfrm>
          <a:prstGeom prst="rect">
            <a:avLst/>
          </a:prstGeom>
        </p:spPr>
        <p:txBody>
          <a:bodyPr anchor="t" rtlCol="false" tIns="0" lIns="0" bIns="0" rIns="0">
            <a:spAutoFit/>
          </a:bodyPr>
          <a:lstStyle/>
          <a:p>
            <a:pPr algn="ctr">
              <a:lnSpc>
                <a:spcPts val="4559"/>
              </a:lnSpc>
            </a:pPr>
            <a:r>
              <a:rPr lang="en-US" sz="3999">
                <a:solidFill>
                  <a:srgbClr val="FFFFFF"/>
                </a:solidFill>
                <a:latin typeface="Montserrat Classic Bold"/>
              </a:rPr>
              <a:t>02</a:t>
            </a:r>
          </a:p>
        </p:txBody>
      </p:sp>
      <p:sp>
        <p:nvSpPr>
          <p:cNvPr name="TextBox 15" id="15"/>
          <p:cNvSpPr txBox="true"/>
          <p:nvPr/>
        </p:nvSpPr>
        <p:spPr>
          <a:xfrm rot="0">
            <a:off x="2635162" y="7241041"/>
            <a:ext cx="2862282" cy="422249"/>
          </a:xfrm>
          <a:prstGeom prst="rect">
            <a:avLst/>
          </a:prstGeom>
        </p:spPr>
        <p:txBody>
          <a:bodyPr anchor="t" rtlCol="false" tIns="0" lIns="0" bIns="0" rIns="0">
            <a:spAutoFit/>
          </a:bodyPr>
          <a:lstStyle/>
          <a:p>
            <a:pPr>
              <a:lnSpc>
                <a:spcPts val="3321"/>
              </a:lnSpc>
            </a:pPr>
            <a:r>
              <a:rPr lang="en-US" sz="2913">
                <a:solidFill>
                  <a:srgbClr val="025F69"/>
                </a:solidFill>
                <a:latin typeface="Montserrat Bold"/>
              </a:rPr>
              <a:t> Bước 4:</a:t>
            </a:r>
          </a:p>
        </p:txBody>
      </p:sp>
      <p:sp>
        <p:nvSpPr>
          <p:cNvPr name="Freeform 16" id="16"/>
          <p:cNvSpPr/>
          <p:nvPr/>
        </p:nvSpPr>
        <p:spPr>
          <a:xfrm flipH="false" flipV="false" rot="0">
            <a:off x="6442793" y="2156619"/>
            <a:ext cx="9643066" cy="3119291"/>
          </a:xfrm>
          <a:custGeom>
            <a:avLst/>
            <a:gdLst/>
            <a:ahLst/>
            <a:cxnLst/>
            <a:rect r="r" b="b" t="t" l="l"/>
            <a:pathLst>
              <a:path h="3119291" w="9643066">
                <a:moveTo>
                  <a:pt x="0" y="0"/>
                </a:moveTo>
                <a:lnTo>
                  <a:pt x="9643066" y="0"/>
                </a:lnTo>
                <a:lnTo>
                  <a:pt x="9643066" y="3119291"/>
                </a:lnTo>
                <a:lnTo>
                  <a:pt x="0" y="3119291"/>
                </a:lnTo>
                <a:lnTo>
                  <a:pt x="0" y="0"/>
                </a:lnTo>
                <a:close/>
              </a:path>
            </a:pathLst>
          </a:custGeom>
          <a:blipFill>
            <a:blip r:embed="rId6"/>
            <a:stretch>
              <a:fillRect l="0" t="0" r="0" b="0"/>
            </a:stretch>
          </a:blipFill>
        </p:spPr>
      </p:sp>
      <p:sp>
        <p:nvSpPr>
          <p:cNvPr name="TextBox 17" id="17"/>
          <p:cNvSpPr txBox="true"/>
          <p:nvPr/>
        </p:nvSpPr>
        <p:spPr>
          <a:xfrm rot="0">
            <a:off x="5390559" y="9703097"/>
            <a:ext cx="7617172" cy="273160"/>
          </a:xfrm>
          <a:prstGeom prst="rect">
            <a:avLst/>
          </a:prstGeom>
        </p:spPr>
        <p:txBody>
          <a:bodyPr anchor="t" rtlCol="false" tIns="0" lIns="0" bIns="0" rIns="0">
            <a:spAutoFit/>
          </a:bodyPr>
          <a:lstStyle/>
          <a:p>
            <a:pPr algn="ctr">
              <a:lnSpc>
                <a:spcPts val="2268"/>
              </a:lnSpc>
              <a:spcBef>
                <a:spcPct val="0"/>
              </a:spcBef>
            </a:pPr>
            <a:r>
              <a:rPr lang="en-US" sz="1620" u="sng">
                <a:solidFill>
                  <a:srgbClr val="191919">
                    <a:alpha val="49804"/>
                  </a:srgbClr>
                </a:solidFill>
                <a:latin typeface="Montserrat Bold Italics"/>
                <a:hlinkClick r:id="rId7" tooltip="https://www.geeksforgeeks.org/depth-first-search-or-dfs-for-a-graph/"/>
              </a:rPr>
              <a:t>https://www.geeksforgeeks.org/depth-first-search-or-dfs-for-a-graph/</a:t>
            </a:r>
          </a:p>
        </p:txBody>
      </p:sp>
      <p:grpSp>
        <p:nvGrpSpPr>
          <p:cNvPr name="Group 18" id="18"/>
          <p:cNvGrpSpPr/>
          <p:nvPr/>
        </p:nvGrpSpPr>
        <p:grpSpPr>
          <a:xfrm rot="0">
            <a:off x="-1439070" y="1377169"/>
            <a:ext cx="6016578" cy="571500"/>
            <a:chOff x="0" y="0"/>
            <a:chExt cx="8022104" cy="762000"/>
          </a:xfrm>
        </p:grpSpPr>
        <p:sp>
          <p:nvSpPr>
            <p:cNvPr name="AutoShape 19" id="19"/>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20" id="20"/>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6568695" y="2437308"/>
            <a:ext cx="10235554" cy="3601776"/>
          </a:xfrm>
          <a:custGeom>
            <a:avLst/>
            <a:gdLst/>
            <a:ahLst/>
            <a:cxnLst/>
            <a:rect r="r" b="b" t="t" l="l"/>
            <a:pathLst>
              <a:path h="3601776" w="10235554">
                <a:moveTo>
                  <a:pt x="0" y="0"/>
                </a:moveTo>
                <a:lnTo>
                  <a:pt x="10235555" y="0"/>
                </a:lnTo>
                <a:lnTo>
                  <a:pt x="10235555" y="3601775"/>
                </a:lnTo>
                <a:lnTo>
                  <a:pt x="0" y="3601775"/>
                </a:lnTo>
                <a:lnTo>
                  <a:pt x="0" y="0"/>
                </a:lnTo>
                <a:close/>
              </a:path>
            </a:pathLst>
          </a:custGeom>
          <a:blipFill>
            <a:blip r:embed="rId5"/>
            <a:stretch>
              <a:fillRect l="0" t="0" r="0" b="0"/>
            </a:stretch>
          </a:blipFill>
        </p:spPr>
      </p:sp>
      <p:sp>
        <p:nvSpPr>
          <p:cNvPr name="TextBox 13" id="13"/>
          <p:cNvSpPr txBox="true"/>
          <p:nvPr/>
        </p:nvSpPr>
        <p:spPr>
          <a:xfrm rot="0">
            <a:off x="2635162" y="3529715"/>
            <a:ext cx="1942346" cy="402437"/>
          </a:xfrm>
          <a:prstGeom prst="rect">
            <a:avLst/>
          </a:prstGeom>
        </p:spPr>
        <p:txBody>
          <a:bodyPr anchor="t" rtlCol="false" tIns="0" lIns="0" bIns="0" rIns="0">
            <a:spAutoFit/>
          </a:bodyPr>
          <a:lstStyle/>
          <a:p>
            <a:pPr>
              <a:lnSpc>
                <a:spcPts val="3207"/>
              </a:lnSpc>
            </a:pPr>
            <a:r>
              <a:rPr lang="en-US" sz="2813">
                <a:solidFill>
                  <a:srgbClr val="025F69"/>
                </a:solidFill>
                <a:latin typeface="Montserrat Bold"/>
              </a:rPr>
              <a:t> Bước 5:</a:t>
            </a:r>
          </a:p>
        </p:txBody>
      </p:sp>
      <p:sp>
        <p:nvSpPr>
          <p:cNvPr name="TextBox 14" id="14"/>
          <p:cNvSpPr txBox="true"/>
          <p:nvPr/>
        </p:nvSpPr>
        <p:spPr>
          <a:xfrm rot="0">
            <a:off x="503276" y="8675370"/>
            <a:ext cx="2131886" cy="582930"/>
          </a:xfrm>
          <a:prstGeom prst="rect">
            <a:avLst/>
          </a:prstGeom>
        </p:spPr>
        <p:txBody>
          <a:bodyPr anchor="t" rtlCol="false" tIns="0" lIns="0" bIns="0" rIns="0">
            <a:spAutoFit/>
          </a:bodyPr>
          <a:lstStyle/>
          <a:p>
            <a:pPr algn="ctr">
              <a:lnSpc>
                <a:spcPts val="4559"/>
              </a:lnSpc>
            </a:pPr>
            <a:r>
              <a:rPr lang="en-US" sz="3999">
                <a:solidFill>
                  <a:srgbClr val="FFFFFF"/>
                </a:solidFill>
                <a:latin typeface="Montserrat Classic Bold"/>
              </a:rPr>
              <a:t>02</a:t>
            </a:r>
          </a:p>
        </p:txBody>
      </p:sp>
      <p:sp>
        <p:nvSpPr>
          <p:cNvPr name="TextBox 15" id="15"/>
          <p:cNvSpPr txBox="true"/>
          <p:nvPr/>
        </p:nvSpPr>
        <p:spPr>
          <a:xfrm rot="0">
            <a:off x="6102182" y="9389286"/>
            <a:ext cx="6679109" cy="240140"/>
          </a:xfrm>
          <a:prstGeom prst="rect">
            <a:avLst/>
          </a:prstGeom>
        </p:spPr>
        <p:txBody>
          <a:bodyPr anchor="t" rtlCol="false" tIns="0" lIns="0" bIns="0" rIns="0">
            <a:spAutoFit/>
          </a:bodyPr>
          <a:lstStyle/>
          <a:p>
            <a:pPr algn="ctr">
              <a:lnSpc>
                <a:spcPts val="1988"/>
              </a:lnSpc>
              <a:spcBef>
                <a:spcPct val="0"/>
              </a:spcBef>
            </a:pPr>
            <a:r>
              <a:rPr lang="en-US" sz="1420" u="sng">
                <a:solidFill>
                  <a:srgbClr val="191919">
                    <a:alpha val="49804"/>
                  </a:srgbClr>
                </a:solidFill>
                <a:latin typeface="Montserrat Bold Italics"/>
                <a:hlinkClick r:id="rId6" tooltip="https://www.geeksforgeeks.org/depth-first-search-or-dfs-for-a-graph/"/>
              </a:rPr>
              <a:t>https://www.geeksforgeeks.org/depth-first-search-or-dfs-for-a-graph/</a:t>
            </a:r>
          </a:p>
        </p:txBody>
      </p:sp>
      <p:grpSp>
        <p:nvGrpSpPr>
          <p:cNvPr name="Group 16" id="16"/>
          <p:cNvGrpSpPr/>
          <p:nvPr/>
        </p:nvGrpSpPr>
        <p:grpSpPr>
          <a:xfrm rot="0">
            <a:off x="-1439070" y="1377169"/>
            <a:ext cx="6016578" cy="571500"/>
            <a:chOff x="0" y="0"/>
            <a:chExt cx="8022104" cy="762000"/>
          </a:xfrm>
        </p:grpSpPr>
        <p:sp>
          <p:nvSpPr>
            <p:cNvPr name="AutoShape 17" id="17"/>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8" id="18"/>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8376811" y="2425091"/>
            <a:ext cx="8554978" cy="5931451"/>
          </a:xfrm>
          <a:custGeom>
            <a:avLst/>
            <a:gdLst/>
            <a:ahLst/>
            <a:cxnLst/>
            <a:rect r="r" b="b" t="t" l="l"/>
            <a:pathLst>
              <a:path h="5931451" w="8554978">
                <a:moveTo>
                  <a:pt x="0" y="0"/>
                </a:moveTo>
                <a:lnTo>
                  <a:pt x="8554978" y="0"/>
                </a:lnTo>
                <a:lnTo>
                  <a:pt x="8554978" y="5931451"/>
                </a:lnTo>
                <a:lnTo>
                  <a:pt x="0" y="5931451"/>
                </a:lnTo>
                <a:lnTo>
                  <a:pt x="0" y="0"/>
                </a:lnTo>
                <a:close/>
              </a:path>
            </a:pathLst>
          </a:custGeom>
          <a:blipFill>
            <a:blip r:embed="rId5"/>
            <a:stretch>
              <a:fillRect l="0" t="0" r="0" b="0"/>
            </a:stretch>
          </a:blipFill>
        </p:spPr>
      </p:sp>
      <p:sp>
        <p:nvSpPr>
          <p:cNvPr name="TextBox 13" id="13"/>
          <p:cNvSpPr txBox="true"/>
          <p:nvPr/>
        </p:nvSpPr>
        <p:spPr>
          <a:xfrm rot="0">
            <a:off x="830306" y="3353778"/>
            <a:ext cx="6071948" cy="5609247"/>
          </a:xfrm>
          <a:prstGeom prst="rect">
            <a:avLst/>
          </a:prstGeom>
        </p:spPr>
        <p:txBody>
          <a:bodyPr anchor="t" rtlCol="false" tIns="0" lIns="0" bIns="0" rIns="0">
            <a:spAutoFit/>
          </a:bodyPr>
          <a:lstStyle/>
          <a:p>
            <a:pPr>
              <a:lnSpc>
                <a:spcPts val="3618"/>
              </a:lnSpc>
            </a:pPr>
            <a:r>
              <a:rPr lang="en-US" sz="3173">
                <a:solidFill>
                  <a:srgbClr val="025F69"/>
                </a:solidFill>
                <a:latin typeface="Montserrat Bold"/>
              </a:rPr>
              <a:t>Thuật toán ECLAT </a:t>
            </a:r>
            <a:r>
              <a:rPr lang="en-US" sz="3173">
                <a:solidFill>
                  <a:srgbClr val="000000"/>
                </a:solidFill>
                <a:latin typeface="Montserrat"/>
              </a:rPr>
              <a:t>là một thuật toán khai thác luật kết hợp, sử dụng phân cụm lớp tương đương kết hợp duyệt mạng lưới từ dưới lên để tìm các tập phổ biến.</a:t>
            </a:r>
          </a:p>
          <a:p>
            <a:pPr>
              <a:lnSpc>
                <a:spcPts val="3141"/>
              </a:lnSpc>
            </a:pPr>
          </a:p>
          <a:p>
            <a:pPr>
              <a:lnSpc>
                <a:spcPts val="3141"/>
              </a:lnSpc>
            </a:pPr>
            <a:r>
              <a:rPr lang="en-US" sz="2755">
                <a:solidFill>
                  <a:srgbClr val="025F69"/>
                </a:solidFill>
                <a:latin typeface="Montserrat Bold"/>
              </a:rPr>
              <a:t>Thuật toán ECLAT</a:t>
            </a:r>
            <a:r>
              <a:rPr lang="en-US" sz="2755">
                <a:solidFill>
                  <a:srgbClr val="025F69"/>
                </a:solidFill>
                <a:latin typeface="Montserrat"/>
              </a:rPr>
              <a:t> </a:t>
            </a:r>
            <a:r>
              <a:rPr lang="en-US" sz="2755">
                <a:solidFill>
                  <a:srgbClr val="000000"/>
                </a:solidFill>
                <a:latin typeface="Montserrat"/>
              </a:rPr>
              <a:t>được giới thiệu lần đầu vào năm 1997.</a:t>
            </a:r>
          </a:p>
          <a:p>
            <a:pPr>
              <a:lnSpc>
                <a:spcPts val="3141"/>
              </a:lnSpc>
            </a:pPr>
          </a:p>
          <a:p>
            <a:pPr>
              <a:lnSpc>
                <a:spcPts val="3618"/>
              </a:lnSpc>
            </a:pPr>
          </a:p>
          <a:p>
            <a:pPr>
              <a:lnSpc>
                <a:spcPts val="3141"/>
              </a:lnSpc>
            </a:pPr>
          </a:p>
          <a:p>
            <a:pPr>
              <a:lnSpc>
                <a:spcPts val="3141"/>
              </a:lnSpc>
            </a:pPr>
            <a:r>
              <a:rPr lang="en-US" sz="2755">
                <a:solidFill>
                  <a:srgbClr val="06213C"/>
                </a:solidFill>
                <a:latin typeface="Montserrat"/>
              </a:rPr>
              <a:t> </a:t>
            </a:r>
          </a:p>
        </p:txBody>
      </p:sp>
      <p:sp>
        <p:nvSpPr>
          <p:cNvPr name="TextBox 14" id="14"/>
          <p:cNvSpPr txBox="true"/>
          <p:nvPr/>
        </p:nvSpPr>
        <p:spPr>
          <a:xfrm rot="0">
            <a:off x="482787" y="2258403"/>
            <a:ext cx="6786193" cy="352425"/>
          </a:xfrm>
          <a:prstGeom prst="rect">
            <a:avLst/>
          </a:prstGeom>
        </p:spPr>
        <p:txBody>
          <a:bodyPr anchor="t" rtlCol="false" tIns="0" lIns="0" bIns="0" rIns="0">
            <a:spAutoFit/>
          </a:bodyPr>
          <a:lstStyle/>
          <a:p>
            <a:pPr algn="just">
              <a:lnSpc>
                <a:spcPts val="2849"/>
              </a:lnSpc>
            </a:pPr>
            <a:r>
              <a:rPr lang="en-US" sz="2499">
                <a:solidFill>
                  <a:srgbClr val="025F69"/>
                </a:solidFill>
                <a:latin typeface="Montserrat Bold"/>
              </a:rPr>
              <a:t>3.2 Giới thiệu về thuật toán ECLAT</a:t>
            </a:r>
          </a:p>
        </p:txBody>
      </p:sp>
      <p:sp>
        <p:nvSpPr>
          <p:cNvPr name="TextBox 15" id="15"/>
          <p:cNvSpPr txBox="true"/>
          <p:nvPr/>
        </p:nvSpPr>
        <p:spPr>
          <a:xfrm rot="0">
            <a:off x="5021387" y="9362360"/>
            <a:ext cx="8245227" cy="306845"/>
          </a:xfrm>
          <a:prstGeom prst="rect">
            <a:avLst/>
          </a:prstGeom>
        </p:spPr>
        <p:txBody>
          <a:bodyPr anchor="t" rtlCol="false" tIns="0" lIns="0" bIns="0" rIns="0">
            <a:spAutoFit/>
          </a:bodyPr>
          <a:lstStyle/>
          <a:p>
            <a:pPr algn="ctr">
              <a:lnSpc>
                <a:spcPts val="2512"/>
              </a:lnSpc>
              <a:spcBef>
                <a:spcPct val="0"/>
              </a:spcBef>
            </a:pPr>
            <a:r>
              <a:rPr lang="en-US" sz="1794" u="sng">
                <a:solidFill>
                  <a:srgbClr val="000000">
                    <a:alpha val="49804"/>
                  </a:srgbClr>
                </a:solidFill>
                <a:latin typeface="Montserrat Bold"/>
                <a:hlinkClick r:id="rId6" tooltip="https://www.researchgate.net/figure/Search-process-of-Eclat-algorithm_fig1_355875276"/>
              </a:rPr>
              <a:t>(https://www2.cs.sfu.ca/CourseCentral/459/han/papers/zhang96.pdf)</a:t>
            </a:r>
          </a:p>
        </p:txBody>
      </p:sp>
      <p:grpSp>
        <p:nvGrpSpPr>
          <p:cNvPr name="Group 16" id="16"/>
          <p:cNvGrpSpPr/>
          <p:nvPr/>
        </p:nvGrpSpPr>
        <p:grpSpPr>
          <a:xfrm rot="0">
            <a:off x="-1439070" y="1377169"/>
            <a:ext cx="6016578" cy="571500"/>
            <a:chOff x="0" y="0"/>
            <a:chExt cx="8022104" cy="762000"/>
          </a:xfrm>
        </p:grpSpPr>
        <p:sp>
          <p:nvSpPr>
            <p:cNvPr name="AutoShape 17" id="17"/>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8" id="18"/>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791503" y="2260038"/>
            <a:ext cx="5808148" cy="4995961"/>
          </a:xfrm>
          <a:prstGeom prst="rect">
            <a:avLst/>
          </a:prstGeom>
        </p:spPr>
        <p:txBody>
          <a:bodyPr anchor="t" rtlCol="false" tIns="0" lIns="0" bIns="0" rIns="0">
            <a:spAutoFit/>
          </a:bodyPr>
          <a:lstStyle/>
          <a:p>
            <a:pPr>
              <a:lnSpc>
                <a:spcPts val="6312"/>
              </a:lnSpc>
            </a:pPr>
            <a:r>
              <a:rPr lang="en-US" sz="3339">
                <a:solidFill>
                  <a:srgbClr val="025F69"/>
                </a:solidFill>
                <a:latin typeface="Montserrat Bold"/>
              </a:rPr>
              <a:t>Ưu điểm:</a:t>
            </a:r>
          </a:p>
          <a:p>
            <a:pPr marL="677065" indent="-338533" lvl="1">
              <a:lnSpc>
                <a:spcPts val="5927"/>
              </a:lnSpc>
              <a:buFont typeface="Arial"/>
              <a:buChar char="•"/>
            </a:pPr>
            <a:r>
              <a:rPr lang="en-US" sz="3136">
                <a:solidFill>
                  <a:srgbClr val="000000"/>
                </a:solidFill>
                <a:latin typeface="Montserrat"/>
              </a:rPr>
              <a:t>Hiệu quả về bộ nhớ</a:t>
            </a:r>
          </a:p>
          <a:p>
            <a:pPr marL="677065" indent="-338533" lvl="1">
              <a:lnSpc>
                <a:spcPts val="5927"/>
              </a:lnSpc>
              <a:buFont typeface="Arial"/>
              <a:buChar char="•"/>
            </a:pPr>
            <a:r>
              <a:rPr lang="en-US" sz="3136">
                <a:solidFill>
                  <a:srgbClr val="000000"/>
                </a:solidFill>
                <a:latin typeface="Montserrat"/>
              </a:rPr>
              <a:t>Khồng cần quét lại cơ sở dữ liệu</a:t>
            </a:r>
          </a:p>
          <a:p>
            <a:pPr>
              <a:lnSpc>
                <a:spcPts val="5738"/>
              </a:lnSpc>
            </a:pPr>
          </a:p>
          <a:p>
            <a:pPr>
              <a:lnSpc>
                <a:spcPts val="4982"/>
              </a:lnSpc>
            </a:pPr>
          </a:p>
          <a:p>
            <a:pPr>
              <a:lnSpc>
                <a:spcPts val="4982"/>
              </a:lnSpc>
            </a:pPr>
            <a:r>
              <a:rPr lang="en-US" sz="2636">
                <a:solidFill>
                  <a:srgbClr val="06213C"/>
                </a:solidFill>
                <a:latin typeface="Montserrat"/>
              </a:rPr>
              <a:t> </a:t>
            </a:r>
          </a:p>
        </p:txBody>
      </p:sp>
      <p:sp>
        <p:nvSpPr>
          <p:cNvPr name="TextBox 13" id="13"/>
          <p:cNvSpPr txBox="true"/>
          <p:nvPr/>
        </p:nvSpPr>
        <p:spPr>
          <a:xfrm rot="0">
            <a:off x="7182198" y="2260038"/>
            <a:ext cx="5808148" cy="3491011"/>
          </a:xfrm>
          <a:prstGeom prst="rect">
            <a:avLst/>
          </a:prstGeom>
        </p:spPr>
        <p:txBody>
          <a:bodyPr anchor="t" rtlCol="false" tIns="0" lIns="0" bIns="0" rIns="0">
            <a:spAutoFit/>
          </a:bodyPr>
          <a:lstStyle/>
          <a:p>
            <a:pPr>
              <a:lnSpc>
                <a:spcPts val="6312"/>
              </a:lnSpc>
            </a:pPr>
            <a:r>
              <a:rPr lang="en-US" sz="3339">
                <a:solidFill>
                  <a:srgbClr val="025F69"/>
                </a:solidFill>
                <a:latin typeface="Montserrat Bold"/>
              </a:rPr>
              <a:t>Nhược điểm:</a:t>
            </a:r>
          </a:p>
          <a:p>
            <a:pPr marL="677065" indent="-338533" lvl="1">
              <a:lnSpc>
                <a:spcPts val="5927"/>
              </a:lnSpc>
              <a:buFont typeface="Arial"/>
              <a:buChar char="•"/>
            </a:pPr>
            <a:r>
              <a:rPr lang="en-US" sz="3136">
                <a:solidFill>
                  <a:srgbClr val="000000"/>
                </a:solidFill>
                <a:latin typeface="Montserrat"/>
              </a:rPr>
              <a:t>Bộ T-id dài</a:t>
            </a:r>
          </a:p>
          <a:p>
            <a:pPr>
              <a:lnSpc>
                <a:spcPts val="5738"/>
              </a:lnSpc>
            </a:pPr>
          </a:p>
          <a:p>
            <a:pPr>
              <a:lnSpc>
                <a:spcPts val="4982"/>
              </a:lnSpc>
            </a:pPr>
          </a:p>
          <a:p>
            <a:pPr>
              <a:lnSpc>
                <a:spcPts val="4982"/>
              </a:lnSpc>
            </a:pPr>
            <a:r>
              <a:rPr lang="en-US" sz="2636">
                <a:solidFill>
                  <a:srgbClr val="06213C"/>
                </a:solidFill>
                <a:latin typeface="Montserrat"/>
              </a:rPr>
              <a:t> </a:t>
            </a:r>
          </a:p>
        </p:txBody>
      </p:sp>
      <p:sp>
        <p:nvSpPr>
          <p:cNvPr name="TextBox 14" id="14"/>
          <p:cNvSpPr txBox="true"/>
          <p:nvPr/>
        </p:nvSpPr>
        <p:spPr>
          <a:xfrm rot="0">
            <a:off x="12090274" y="2260038"/>
            <a:ext cx="5808148" cy="8820804"/>
          </a:xfrm>
          <a:prstGeom prst="rect">
            <a:avLst/>
          </a:prstGeom>
        </p:spPr>
        <p:txBody>
          <a:bodyPr anchor="t" rtlCol="false" tIns="0" lIns="0" bIns="0" rIns="0">
            <a:spAutoFit/>
          </a:bodyPr>
          <a:lstStyle/>
          <a:p>
            <a:pPr>
              <a:lnSpc>
                <a:spcPts val="6305"/>
              </a:lnSpc>
            </a:pPr>
            <a:r>
              <a:rPr lang="en-US" sz="3336">
                <a:solidFill>
                  <a:srgbClr val="025F69"/>
                </a:solidFill>
                <a:latin typeface="Montserrat Bold"/>
              </a:rPr>
              <a:t>Hạn chế:</a:t>
            </a:r>
          </a:p>
          <a:p>
            <a:pPr marL="677065" indent="-338533" lvl="1">
              <a:lnSpc>
                <a:spcPts val="5927"/>
              </a:lnSpc>
              <a:buFont typeface="Arial"/>
              <a:buChar char="•"/>
            </a:pPr>
            <a:r>
              <a:rPr lang="en-US" sz="3136">
                <a:solidFill>
                  <a:srgbClr val="000000"/>
                </a:solidFill>
                <a:latin typeface="Montserrat"/>
              </a:rPr>
              <a:t> Không tận dụng toàn bộ thuộc tính của Apriori</a:t>
            </a:r>
          </a:p>
          <a:p>
            <a:pPr marL="677065" indent="-338533" lvl="1">
              <a:lnSpc>
                <a:spcPts val="5927"/>
              </a:lnSpc>
              <a:buFont typeface="Arial"/>
              <a:buChar char="•"/>
            </a:pPr>
            <a:r>
              <a:rPr lang="en-US" sz="3136">
                <a:solidFill>
                  <a:srgbClr val="000000"/>
                </a:solidFill>
                <a:latin typeface="Montserrat"/>
              </a:rPr>
              <a:t> Thực hiện tính toán bằng cách giao các bộ T-id (transaction IDs) của các itemset tương ứng</a:t>
            </a:r>
          </a:p>
          <a:p>
            <a:pPr marL="677065" indent="-338533" lvl="1">
              <a:lnSpc>
                <a:spcPts val="5927"/>
              </a:lnSpc>
              <a:buFont typeface="Arial"/>
              <a:buChar char="•"/>
            </a:pPr>
            <a:r>
              <a:rPr lang="en-US" sz="3136">
                <a:solidFill>
                  <a:srgbClr val="000000"/>
                </a:solidFill>
                <a:latin typeface="Montserrat"/>
              </a:rPr>
              <a:t>Thứ tự giải quyết lớp của Eclat là từ dưới lên trên</a:t>
            </a:r>
          </a:p>
          <a:p>
            <a:pPr>
              <a:lnSpc>
                <a:spcPts val="5927"/>
              </a:lnSpc>
            </a:pPr>
          </a:p>
          <a:p>
            <a:pPr>
              <a:lnSpc>
                <a:spcPts val="5171"/>
              </a:lnSpc>
            </a:pPr>
          </a:p>
          <a:p>
            <a:pPr>
              <a:lnSpc>
                <a:spcPts val="5171"/>
              </a:lnSpc>
            </a:pPr>
            <a:r>
              <a:rPr lang="en-US" sz="2736">
                <a:solidFill>
                  <a:srgbClr val="06213C"/>
                </a:solidFill>
                <a:latin typeface="Montserrat"/>
              </a:rPr>
              <a:t> </a:t>
            </a:r>
          </a:p>
        </p:txBody>
      </p:sp>
      <p:grpSp>
        <p:nvGrpSpPr>
          <p:cNvPr name="Group 15" id="15"/>
          <p:cNvGrpSpPr/>
          <p:nvPr/>
        </p:nvGrpSpPr>
        <p:grpSpPr>
          <a:xfrm rot="0">
            <a:off x="-1439070" y="1377169"/>
            <a:ext cx="6016578" cy="571500"/>
            <a:chOff x="0" y="0"/>
            <a:chExt cx="8022104" cy="762000"/>
          </a:xfrm>
        </p:grpSpPr>
        <p:sp>
          <p:nvSpPr>
            <p:cNvPr name="AutoShape 16" id="16"/>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7" id="17"/>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0214820" y="442864"/>
            <a:ext cx="3667707" cy="9766031"/>
          </a:xfrm>
          <a:custGeom>
            <a:avLst/>
            <a:gdLst/>
            <a:ahLst/>
            <a:cxnLst/>
            <a:rect r="r" b="b" t="t" l="l"/>
            <a:pathLst>
              <a:path h="9766031" w="3667707">
                <a:moveTo>
                  <a:pt x="0" y="0"/>
                </a:moveTo>
                <a:lnTo>
                  <a:pt x="3667707" y="0"/>
                </a:lnTo>
                <a:lnTo>
                  <a:pt x="3667707" y="9766031"/>
                </a:lnTo>
                <a:lnTo>
                  <a:pt x="0" y="9766031"/>
                </a:lnTo>
                <a:lnTo>
                  <a:pt x="0" y="0"/>
                </a:lnTo>
                <a:close/>
              </a:path>
            </a:pathLst>
          </a:custGeom>
          <a:blipFill>
            <a:blip r:embed="rId5"/>
            <a:stretch>
              <a:fillRect l="0" t="0" r="0" b="0"/>
            </a:stretch>
          </a:blipFill>
        </p:spPr>
      </p:sp>
      <p:sp>
        <p:nvSpPr>
          <p:cNvPr name="TextBox 13" id="13"/>
          <p:cNvSpPr txBox="true"/>
          <p:nvPr/>
        </p:nvSpPr>
        <p:spPr>
          <a:xfrm rot="0">
            <a:off x="1569219" y="3446487"/>
            <a:ext cx="5808148" cy="2326691"/>
          </a:xfrm>
          <a:prstGeom prst="rect">
            <a:avLst/>
          </a:prstGeom>
        </p:spPr>
        <p:txBody>
          <a:bodyPr anchor="t" rtlCol="false" tIns="0" lIns="0" bIns="0" rIns="0">
            <a:spAutoFit/>
          </a:bodyPr>
          <a:lstStyle/>
          <a:p>
            <a:pPr>
              <a:lnSpc>
                <a:spcPts val="6312"/>
              </a:lnSpc>
            </a:pPr>
            <a:r>
              <a:rPr lang="en-US" sz="3339">
                <a:solidFill>
                  <a:srgbClr val="025F69"/>
                </a:solidFill>
                <a:latin typeface="Montserrat Bold"/>
              </a:rPr>
              <a:t>Cấu trúc giải thuật của thuật toán được diễn giải thông qua sơ đồ</a:t>
            </a:r>
          </a:p>
        </p:txBody>
      </p:sp>
      <p:grpSp>
        <p:nvGrpSpPr>
          <p:cNvPr name="Group 14" id="14"/>
          <p:cNvGrpSpPr/>
          <p:nvPr/>
        </p:nvGrpSpPr>
        <p:grpSpPr>
          <a:xfrm rot="0">
            <a:off x="-1439070" y="1377169"/>
            <a:ext cx="6016578" cy="571500"/>
            <a:chOff x="0" y="0"/>
            <a:chExt cx="8022104" cy="762000"/>
          </a:xfrm>
        </p:grpSpPr>
        <p:sp>
          <p:nvSpPr>
            <p:cNvPr name="AutoShape 15" id="15"/>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6" id="16"/>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4120262" y="5066720"/>
            <a:ext cx="10469936" cy="3446509"/>
          </a:xfrm>
          <a:custGeom>
            <a:avLst/>
            <a:gdLst/>
            <a:ahLst/>
            <a:cxnLst/>
            <a:rect r="r" b="b" t="t" l="l"/>
            <a:pathLst>
              <a:path h="3446509" w="10469936">
                <a:moveTo>
                  <a:pt x="0" y="0"/>
                </a:moveTo>
                <a:lnTo>
                  <a:pt x="10469936" y="0"/>
                </a:lnTo>
                <a:lnTo>
                  <a:pt x="10469936" y="3446509"/>
                </a:lnTo>
                <a:lnTo>
                  <a:pt x="0" y="3446509"/>
                </a:lnTo>
                <a:lnTo>
                  <a:pt x="0" y="0"/>
                </a:lnTo>
                <a:close/>
              </a:path>
            </a:pathLst>
          </a:custGeom>
          <a:blipFill>
            <a:blip r:embed="rId5"/>
            <a:stretch>
              <a:fillRect l="0" t="0" r="0" b="0"/>
            </a:stretch>
          </a:blipFill>
        </p:spPr>
      </p:sp>
      <p:sp>
        <p:nvSpPr>
          <p:cNvPr name="TextBox 13" id="13"/>
          <p:cNvSpPr txBox="true"/>
          <p:nvPr/>
        </p:nvSpPr>
        <p:spPr>
          <a:xfrm rot="0">
            <a:off x="5185898" y="2591554"/>
            <a:ext cx="7916204" cy="1964055"/>
          </a:xfrm>
          <a:prstGeom prst="rect">
            <a:avLst/>
          </a:prstGeom>
        </p:spPr>
        <p:txBody>
          <a:bodyPr anchor="t" rtlCol="false" tIns="0" lIns="0" bIns="0" rIns="0">
            <a:spAutoFit/>
          </a:bodyPr>
          <a:lstStyle/>
          <a:p>
            <a:pPr algn="ctr">
              <a:lnSpc>
                <a:spcPts val="3914"/>
              </a:lnSpc>
            </a:pPr>
            <a:r>
              <a:rPr lang="en-US" sz="2899">
                <a:solidFill>
                  <a:srgbClr val="025F69"/>
                </a:solidFill>
                <a:latin typeface="Montserrat Bold"/>
              </a:rPr>
              <a:t>Ví dụ minh họa: </a:t>
            </a:r>
          </a:p>
          <a:p>
            <a:pPr algn="ctr">
              <a:lnSpc>
                <a:spcPts val="3914"/>
              </a:lnSpc>
            </a:pPr>
            <a:r>
              <a:rPr lang="en-US" sz="2899">
                <a:solidFill>
                  <a:srgbClr val="025F69"/>
                </a:solidFill>
                <a:latin typeface="Montserrat Bold"/>
              </a:rPr>
              <a:t>Cho CSDL của các giao dịch trong một cửa hàng như sau:</a:t>
            </a:r>
          </a:p>
          <a:p>
            <a:pPr algn="ctr">
              <a:lnSpc>
                <a:spcPts val="3914"/>
              </a:lnSpc>
            </a:pPr>
          </a:p>
        </p:txBody>
      </p:sp>
      <p:grpSp>
        <p:nvGrpSpPr>
          <p:cNvPr name="Group 14" id="14"/>
          <p:cNvGrpSpPr/>
          <p:nvPr/>
        </p:nvGrpSpPr>
        <p:grpSpPr>
          <a:xfrm rot="0">
            <a:off x="-1439070" y="1377169"/>
            <a:ext cx="6016578" cy="571500"/>
            <a:chOff x="0" y="0"/>
            <a:chExt cx="8022104" cy="762000"/>
          </a:xfrm>
        </p:grpSpPr>
        <p:sp>
          <p:nvSpPr>
            <p:cNvPr name="AutoShape 15" id="15"/>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6" id="16"/>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222911" y="3281288"/>
            <a:ext cx="7130995" cy="6077658"/>
          </a:xfrm>
          <a:custGeom>
            <a:avLst/>
            <a:gdLst/>
            <a:ahLst/>
            <a:cxnLst/>
            <a:rect r="r" b="b" t="t" l="l"/>
            <a:pathLst>
              <a:path h="6077658" w="7130995">
                <a:moveTo>
                  <a:pt x="0" y="0"/>
                </a:moveTo>
                <a:lnTo>
                  <a:pt x="7130995" y="0"/>
                </a:lnTo>
                <a:lnTo>
                  <a:pt x="7130995" y="6077659"/>
                </a:lnTo>
                <a:lnTo>
                  <a:pt x="0" y="6077659"/>
                </a:lnTo>
                <a:lnTo>
                  <a:pt x="0" y="0"/>
                </a:lnTo>
                <a:close/>
              </a:path>
            </a:pathLst>
          </a:custGeom>
          <a:blipFill>
            <a:blip r:embed="rId5"/>
            <a:stretch>
              <a:fillRect l="0" t="0" r="0" b="0"/>
            </a:stretch>
          </a:blipFill>
        </p:spPr>
      </p:sp>
      <p:sp>
        <p:nvSpPr>
          <p:cNvPr name="Freeform 13" id="13"/>
          <p:cNvSpPr/>
          <p:nvPr/>
        </p:nvSpPr>
        <p:spPr>
          <a:xfrm flipH="false" flipV="false" rot="0">
            <a:off x="9774898" y="4692500"/>
            <a:ext cx="8323647" cy="3255235"/>
          </a:xfrm>
          <a:custGeom>
            <a:avLst/>
            <a:gdLst/>
            <a:ahLst/>
            <a:cxnLst/>
            <a:rect r="r" b="b" t="t" l="l"/>
            <a:pathLst>
              <a:path h="3255235" w="8323647">
                <a:moveTo>
                  <a:pt x="0" y="0"/>
                </a:moveTo>
                <a:lnTo>
                  <a:pt x="8323646" y="0"/>
                </a:lnTo>
                <a:lnTo>
                  <a:pt x="8323646" y="3255235"/>
                </a:lnTo>
                <a:lnTo>
                  <a:pt x="0" y="3255235"/>
                </a:lnTo>
                <a:lnTo>
                  <a:pt x="0" y="0"/>
                </a:lnTo>
                <a:close/>
              </a:path>
            </a:pathLst>
          </a:custGeom>
          <a:blipFill>
            <a:blip r:embed="rId6"/>
            <a:stretch>
              <a:fillRect l="0" t="0" r="0" b="0"/>
            </a:stretch>
          </a:blipFill>
        </p:spPr>
      </p:sp>
      <p:sp>
        <p:nvSpPr>
          <p:cNvPr name="TextBox 14" id="14"/>
          <p:cNvSpPr txBox="true"/>
          <p:nvPr/>
        </p:nvSpPr>
        <p:spPr>
          <a:xfrm rot="0">
            <a:off x="830306" y="2079063"/>
            <a:ext cx="7916204" cy="841248"/>
          </a:xfrm>
          <a:prstGeom prst="rect">
            <a:avLst/>
          </a:prstGeom>
        </p:spPr>
        <p:txBody>
          <a:bodyPr anchor="t" rtlCol="false" tIns="0" lIns="0" bIns="0" rIns="0">
            <a:spAutoFit/>
          </a:bodyPr>
          <a:lstStyle/>
          <a:p>
            <a:pPr algn="ctr">
              <a:lnSpc>
                <a:spcPts val="3305"/>
              </a:lnSpc>
            </a:pPr>
            <a:r>
              <a:rPr lang="en-US" sz="2899">
                <a:solidFill>
                  <a:srgbClr val="025F69"/>
                </a:solidFill>
                <a:latin typeface="Montserrat Bold"/>
              </a:rPr>
              <a:t>Bước 1: Duyệt toàn bộ CSDL và tạo ra bảng dữ liệu mới theo dạng dọc</a:t>
            </a:r>
          </a:p>
        </p:txBody>
      </p:sp>
      <p:sp>
        <p:nvSpPr>
          <p:cNvPr name="TextBox 15" id="15"/>
          <p:cNvSpPr txBox="true"/>
          <p:nvPr/>
        </p:nvSpPr>
        <p:spPr>
          <a:xfrm rot="0">
            <a:off x="9774898" y="2090112"/>
            <a:ext cx="7916204" cy="1679448"/>
          </a:xfrm>
          <a:prstGeom prst="rect">
            <a:avLst/>
          </a:prstGeom>
        </p:spPr>
        <p:txBody>
          <a:bodyPr anchor="t" rtlCol="false" tIns="0" lIns="0" bIns="0" rIns="0">
            <a:spAutoFit/>
          </a:bodyPr>
          <a:lstStyle/>
          <a:p>
            <a:pPr algn="ctr">
              <a:lnSpc>
                <a:spcPts val="3305"/>
              </a:lnSpc>
            </a:pPr>
            <a:r>
              <a:rPr lang="en-US" sz="2899">
                <a:solidFill>
                  <a:srgbClr val="025F69"/>
                </a:solidFill>
                <a:latin typeface="Montserrat Bold"/>
              </a:rPr>
              <a:t>Bước 2:  Loại bỏ các itemsets có số lần xuất hiện ít hơn giá trị minFreq.</a:t>
            </a:r>
          </a:p>
          <a:p>
            <a:pPr algn="ctr">
              <a:lnSpc>
                <a:spcPts val="3305"/>
              </a:lnSpc>
            </a:pPr>
            <a:r>
              <a:rPr lang="en-US" sz="2899">
                <a:solidFill>
                  <a:srgbClr val="000000"/>
                </a:solidFill>
                <a:latin typeface="Montserrat"/>
              </a:rPr>
              <a:t>Giả sử: minSup = 30% =&gt; minFreq = 30% * 5 = 2 lần</a:t>
            </a:r>
          </a:p>
        </p:txBody>
      </p:sp>
      <p:grpSp>
        <p:nvGrpSpPr>
          <p:cNvPr name="Group 16" id="16"/>
          <p:cNvGrpSpPr/>
          <p:nvPr/>
        </p:nvGrpSpPr>
        <p:grpSpPr>
          <a:xfrm rot="0">
            <a:off x="-1439070" y="1259913"/>
            <a:ext cx="6016578" cy="571500"/>
            <a:chOff x="0" y="0"/>
            <a:chExt cx="8022104" cy="762000"/>
          </a:xfrm>
        </p:grpSpPr>
        <p:sp>
          <p:nvSpPr>
            <p:cNvPr name="AutoShape 17" id="17"/>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8" id="18"/>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3179987" y="3731985"/>
            <a:ext cx="12624141" cy="4897206"/>
          </a:xfrm>
          <a:custGeom>
            <a:avLst/>
            <a:gdLst/>
            <a:ahLst/>
            <a:cxnLst/>
            <a:rect r="r" b="b" t="t" l="l"/>
            <a:pathLst>
              <a:path h="4897206" w="12624141">
                <a:moveTo>
                  <a:pt x="0" y="0"/>
                </a:moveTo>
                <a:lnTo>
                  <a:pt x="12624142" y="0"/>
                </a:lnTo>
                <a:lnTo>
                  <a:pt x="12624142" y="4897206"/>
                </a:lnTo>
                <a:lnTo>
                  <a:pt x="0" y="4897206"/>
                </a:lnTo>
                <a:lnTo>
                  <a:pt x="0" y="0"/>
                </a:lnTo>
                <a:close/>
              </a:path>
            </a:pathLst>
          </a:custGeom>
          <a:blipFill>
            <a:blip r:embed="rId5"/>
            <a:stretch>
              <a:fillRect l="0" t="0" r="0" b="0"/>
            </a:stretch>
          </a:blipFill>
        </p:spPr>
      </p:sp>
      <p:sp>
        <p:nvSpPr>
          <p:cNvPr name="TextBox 13" id="13"/>
          <p:cNvSpPr txBox="true"/>
          <p:nvPr/>
        </p:nvSpPr>
        <p:spPr>
          <a:xfrm rot="0">
            <a:off x="4936452" y="1980871"/>
            <a:ext cx="7916204" cy="1260348"/>
          </a:xfrm>
          <a:prstGeom prst="rect">
            <a:avLst/>
          </a:prstGeom>
        </p:spPr>
        <p:txBody>
          <a:bodyPr anchor="t" rtlCol="false" tIns="0" lIns="0" bIns="0" rIns="0">
            <a:spAutoFit/>
          </a:bodyPr>
          <a:lstStyle/>
          <a:p>
            <a:pPr algn="ctr">
              <a:lnSpc>
                <a:spcPts val="3305"/>
              </a:lnSpc>
            </a:pPr>
            <a:r>
              <a:rPr lang="en-US" sz="2899">
                <a:solidFill>
                  <a:srgbClr val="025F69"/>
                </a:solidFill>
                <a:latin typeface="Montserrat Bold"/>
              </a:rPr>
              <a:t>Bước 3: Kết hợp các lớp tương đương từ các itemsets để tạo ra các lớp tương đương mới có kích thước k + 1</a:t>
            </a:r>
          </a:p>
        </p:txBody>
      </p:sp>
      <p:grpSp>
        <p:nvGrpSpPr>
          <p:cNvPr name="Group 14" id="14"/>
          <p:cNvGrpSpPr/>
          <p:nvPr/>
        </p:nvGrpSpPr>
        <p:grpSpPr>
          <a:xfrm rot="0">
            <a:off x="-1439070" y="1377169"/>
            <a:ext cx="6016578" cy="571500"/>
            <a:chOff x="0" y="0"/>
            <a:chExt cx="8022104" cy="762000"/>
          </a:xfrm>
        </p:grpSpPr>
        <p:sp>
          <p:nvSpPr>
            <p:cNvPr name="AutoShape 15" id="15"/>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6" id="16"/>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2149910" y="2050166"/>
            <a:ext cx="13340200" cy="2583906"/>
          </a:xfrm>
          <a:prstGeom prst="rect">
            <a:avLst/>
          </a:prstGeom>
        </p:spPr>
        <p:txBody>
          <a:bodyPr anchor="t" rtlCol="false" tIns="0" lIns="0" bIns="0" rIns="0">
            <a:spAutoFit/>
          </a:bodyPr>
          <a:lstStyle/>
          <a:p>
            <a:pPr algn="ctr">
              <a:lnSpc>
                <a:spcPts val="10521"/>
              </a:lnSpc>
            </a:pPr>
            <a:r>
              <a:rPr lang="en-US" sz="6534" spc="-333">
                <a:solidFill>
                  <a:srgbClr val="03606B"/>
                </a:solidFill>
                <a:latin typeface="Montserrat Bold"/>
              </a:rPr>
              <a:t>CHƯƠNG 1: </a:t>
            </a:r>
          </a:p>
          <a:p>
            <a:pPr algn="ctr">
              <a:lnSpc>
                <a:spcPts val="10521"/>
              </a:lnSpc>
            </a:pPr>
            <a:r>
              <a:rPr lang="en-US" sz="6534" spc="-333">
                <a:solidFill>
                  <a:srgbClr val="03606B"/>
                </a:solidFill>
                <a:latin typeface="Montserrat Bold"/>
              </a:rPr>
              <a:t>TỔNG QUAN ĐỀ TÀI</a:t>
            </a:r>
          </a:p>
        </p:txBody>
      </p:sp>
      <p:sp>
        <p:nvSpPr>
          <p:cNvPr name="TextBox 10" id="10"/>
          <p:cNvSpPr txBox="true"/>
          <p:nvPr/>
        </p:nvSpPr>
        <p:spPr>
          <a:xfrm rot="0">
            <a:off x="2960560" y="5548723"/>
            <a:ext cx="12366879" cy="2454275"/>
          </a:xfrm>
          <a:prstGeom prst="rect">
            <a:avLst/>
          </a:prstGeom>
        </p:spPr>
        <p:txBody>
          <a:bodyPr anchor="t" rtlCol="false" tIns="0" lIns="0" bIns="0" rIns="0">
            <a:spAutoFit/>
          </a:bodyPr>
          <a:lstStyle/>
          <a:p>
            <a:pPr algn="ctr">
              <a:lnSpc>
                <a:spcPts val="4899"/>
              </a:lnSpc>
            </a:pPr>
            <a:r>
              <a:rPr lang="en-US" sz="3499" spc="69">
                <a:solidFill>
                  <a:srgbClr val="212423"/>
                </a:solidFill>
                <a:latin typeface="Montserrat"/>
              </a:rPr>
              <a:t>Bộ dữ liệu “Market Basket Analysis 5” chứa các thông tin về  giao dịch của một cửa hàng từ 01/01/2000 đến ngày 26/02/2002 với tổng cộng 1499 giao dịch</a:t>
            </a:r>
          </a:p>
          <a:p>
            <a:pPr algn="ctr">
              <a:lnSpc>
                <a:spcPts val="489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3474478" y="4562166"/>
            <a:ext cx="12307607" cy="4500288"/>
          </a:xfrm>
          <a:custGeom>
            <a:avLst/>
            <a:gdLst/>
            <a:ahLst/>
            <a:cxnLst/>
            <a:rect r="r" b="b" t="t" l="l"/>
            <a:pathLst>
              <a:path h="4500288" w="12307607">
                <a:moveTo>
                  <a:pt x="0" y="0"/>
                </a:moveTo>
                <a:lnTo>
                  <a:pt x="12307607" y="0"/>
                </a:lnTo>
                <a:lnTo>
                  <a:pt x="12307607" y="4500288"/>
                </a:lnTo>
                <a:lnTo>
                  <a:pt x="0" y="4500288"/>
                </a:lnTo>
                <a:lnTo>
                  <a:pt x="0" y="0"/>
                </a:lnTo>
                <a:close/>
              </a:path>
            </a:pathLst>
          </a:custGeom>
          <a:blipFill>
            <a:blip r:embed="rId5"/>
            <a:stretch>
              <a:fillRect l="0" t="0" r="0" b="0"/>
            </a:stretch>
          </a:blipFill>
        </p:spPr>
      </p:sp>
      <p:sp>
        <p:nvSpPr>
          <p:cNvPr name="TextBox 13" id="13"/>
          <p:cNvSpPr txBox="true"/>
          <p:nvPr/>
        </p:nvSpPr>
        <p:spPr>
          <a:xfrm rot="0">
            <a:off x="4577508" y="2326125"/>
            <a:ext cx="9883497" cy="1679448"/>
          </a:xfrm>
          <a:prstGeom prst="rect">
            <a:avLst/>
          </a:prstGeom>
        </p:spPr>
        <p:txBody>
          <a:bodyPr anchor="t" rtlCol="false" tIns="0" lIns="0" bIns="0" rIns="0">
            <a:spAutoFit/>
          </a:bodyPr>
          <a:lstStyle/>
          <a:p>
            <a:pPr algn="ctr">
              <a:lnSpc>
                <a:spcPts val="3305"/>
              </a:lnSpc>
            </a:pPr>
            <a:r>
              <a:rPr lang="en-US" sz="2899">
                <a:solidFill>
                  <a:srgbClr val="025F69"/>
                </a:solidFill>
                <a:latin typeface="Montserrat Bold"/>
              </a:rPr>
              <a:t>Bước 4: Tiếp tục xử lý đệ quy các lớp tương đương như ở bước 3. Quá trình này lặp lại với k tăng thêm 1 mỗi vòng lặp, cho đến khi không còn tập phổ biến nào được tìm thấy</a:t>
            </a:r>
          </a:p>
        </p:txBody>
      </p:sp>
      <p:grpSp>
        <p:nvGrpSpPr>
          <p:cNvPr name="Group 14" id="14"/>
          <p:cNvGrpSpPr/>
          <p:nvPr/>
        </p:nvGrpSpPr>
        <p:grpSpPr>
          <a:xfrm rot="0">
            <a:off x="-1439070" y="1377169"/>
            <a:ext cx="6016578" cy="571500"/>
            <a:chOff x="0" y="0"/>
            <a:chExt cx="8022104" cy="762000"/>
          </a:xfrm>
        </p:grpSpPr>
        <p:sp>
          <p:nvSpPr>
            <p:cNvPr name="AutoShape 15" id="15"/>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6" id="16"/>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912990" y="3725040"/>
            <a:ext cx="7524963" cy="5340810"/>
          </a:xfrm>
          <a:custGeom>
            <a:avLst/>
            <a:gdLst/>
            <a:ahLst/>
            <a:cxnLst/>
            <a:rect r="r" b="b" t="t" l="l"/>
            <a:pathLst>
              <a:path h="5340810" w="7524963">
                <a:moveTo>
                  <a:pt x="0" y="0"/>
                </a:moveTo>
                <a:lnTo>
                  <a:pt x="7524963" y="0"/>
                </a:lnTo>
                <a:lnTo>
                  <a:pt x="7524963" y="5340810"/>
                </a:lnTo>
                <a:lnTo>
                  <a:pt x="0" y="5340810"/>
                </a:lnTo>
                <a:lnTo>
                  <a:pt x="0" y="0"/>
                </a:lnTo>
                <a:close/>
              </a:path>
            </a:pathLst>
          </a:custGeom>
          <a:blipFill>
            <a:blip r:embed="rId5"/>
            <a:stretch>
              <a:fillRect l="0" t="0" r="0" b="0"/>
            </a:stretch>
          </a:blipFill>
        </p:spPr>
      </p:sp>
      <p:sp>
        <p:nvSpPr>
          <p:cNvPr name="TextBox 13" id="13"/>
          <p:cNvSpPr txBox="true"/>
          <p:nvPr/>
        </p:nvSpPr>
        <p:spPr>
          <a:xfrm rot="0">
            <a:off x="4577508" y="2239881"/>
            <a:ext cx="9883497" cy="841248"/>
          </a:xfrm>
          <a:prstGeom prst="rect">
            <a:avLst/>
          </a:prstGeom>
        </p:spPr>
        <p:txBody>
          <a:bodyPr anchor="t" rtlCol="false" tIns="0" lIns="0" bIns="0" rIns="0">
            <a:spAutoFit/>
          </a:bodyPr>
          <a:lstStyle/>
          <a:p>
            <a:pPr algn="ctr">
              <a:lnSpc>
                <a:spcPts val="3305"/>
              </a:lnSpc>
            </a:pPr>
            <a:r>
              <a:rPr lang="en-US" sz="2899">
                <a:solidFill>
                  <a:srgbClr val="025F69"/>
                </a:solidFill>
                <a:latin typeface="Montserrat Bold"/>
              </a:rPr>
              <a:t>Như vậy, thuật toán ECLAT đã tìm được các tập phổ biến thỏa minFreq = 2 như dưới đây:</a:t>
            </a:r>
          </a:p>
        </p:txBody>
      </p:sp>
      <p:grpSp>
        <p:nvGrpSpPr>
          <p:cNvPr name="Group 14" id="14"/>
          <p:cNvGrpSpPr/>
          <p:nvPr/>
        </p:nvGrpSpPr>
        <p:grpSpPr>
          <a:xfrm rot="0">
            <a:off x="-1439070" y="1377169"/>
            <a:ext cx="6016578" cy="571500"/>
            <a:chOff x="0" y="0"/>
            <a:chExt cx="8022104" cy="762000"/>
          </a:xfrm>
        </p:grpSpPr>
        <p:sp>
          <p:nvSpPr>
            <p:cNvPr name="AutoShape 15" id="15"/>
            <p:cNvSpPr/>
            <p:nvPr/>
          </p:nvSpPr>
          <p:spPr>
            <a:xfrm>
              <a:off x="0" y="381000"/>
              <a:ext cx="8022104" cy="0"/>
            </a:xfrm>
            <a:prstGeom prst="line">
              <a:avLst/>
            </a:prstGeom>
            <a:ln cap="rnd" w="762000">
              <a:solidFill>
                <a:srgbClr val="025F69"/>
              </a:solidFill>
              <a:prstDash val="solid"/>
              <a:headEnd type="none" len="sm" w="sm"/>
              <a:tailEnd type="none" len="sm" w="sm"/>
            </a:ln>
          </p:spPr>
        </p:sp>
        <p:sp>
          <p:nvSpPr>
            <p:cNvPr name="TextBox 16" id="16"/>
            <p:cNvSpPr txBox="true"/>
            <p:nvPr/>
          </p:nvSpPr>
          <p:spPr>
            <a:xfrm rot="0">
              <a:off x="2106536" y="223732"/>
              <a:ext cx="5822912" cy="311361"/>
            </a:xfrm>
            <a:prstGeom prst="rect">
              <a:avLst/>
            </a:prstGeom>
          </p:spPr>
          <p:txBody>
            <a:bodyPr anchor="t" rtlCol="false" tIns="0" lIns="0" bIns="0" rIns="0">
              <a:spAutoFit/>
            </a:bodyPr>
            <a:lstStyle/>
            <a:p>
              <a:pPr>
                <a:lnSpc>
                  <a:spcPts val="1960"/>
                </a:lnSpc>
              </a:pPr>
              <a:r>
                <a:rPr lang="en-US" sz="1400" spc="21">
                  <a:solidFill>
                    <a:srgbClr val="FFFFFF"/>
                  </a:solidFill>
                  <a:latin typeface="Montserrat"/>
                </a:rPr>
                <a:t>CHƯƠNG 3:  TỔNG QUAN THUẬT TOÁN ECLAT </a:t>
              </a:r>
            </a:p>
          </p:txBody>
        </p:sp>
      </p:gr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8" id="8"/>
          <p:cNvGraphicFramePr>
            <a:graphicFrameLocks noGrp="true"/>
          </p:cNvGraphicFramePr>
          <p:nvPr/>
        </p:nvGraphicFramePr>
        <p:xfrm>
          <a:off x="1028700" y="635326"/>
          <a:ext cx="16332742" cy="9438172"/>
        </p:xfrm>
        <a:graphic>
          <a:graphicData uri="http://schemas.openxmlformats.org/drawingml/2006/table">
            <a:tbl>
              <a:tblPr/>
              <a:tblGrid>
                <a:gridCol w="3735861"/>
                <a:gridCol w="3966044"/>
                <a:gridCol w="4674731"/>
                <a:gridCol w="3956105"/>
              </a:tblGrid>
              <a:tr h="1049869">
                <a:tc>
                  <a:txBody>
                    <a:bodyPr anchor="t" rtlCol="false"/>
                    <a:lstStyle/>
                    <a:p>
                      <a:pPr algn="ctr">
                        <a:lnSpc>
                          <a:spcPts val="4339"/>
                        </a:lnSpc>
                        <a:defRPr/>
                      </a:pPr>
                      <a:r>
                        <a:rPr lang="en-US" sz="3099">
                          <a:solidFill>
                            <a:srgbClr val="D36F31"/>
                          </a:solidFill>
                          <a:latin typeface="Tex Gyre Termes Bold"/>
                        </a:rPr>
                        <a:t>Đặc điểm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DDDE"/>
                    </a:solidFill>
                  </a:tcPr>
                </a:tc>
                <a:tc>
                  <a:txBody>
                    <a:bodyPr anchor="t" rtlCol="false"/>
                    <a:lstStyle/>
                    <a:p>
                      <a:pPr algn="ctr">
                        <a:lnSpc>
                          <a:spcPts val="4339"/>
                        </a:lnSpc>
                        <a:defRPr/>
                      </a:pPr>
                      <a:r>
                        <a:rPr lang="en-US" sz="3099">
                          <a:solidFill>
                            <a:srgbClr val="D36F31"/>
                          </a:solidFill>
                          <a:latin typeface="Tex Gyre Termes Bold"/>
                        </a:rPr>
                        <a:t>Apriori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DDDE"/>
                    </a:solidFill>
                  </a:tcPr>
                </a:tc>
                <a:tc>
                  <a:txBody>
                    <a:bodyPr anchor="t" rtlCol="false"/>
                    <a:lstStyle/>
                    <a:p>
                      <a:pPr algn="ctr">
                        <a:lnSpc>
                          <a:spcPts val="4339"/>
                        </a:lnSpc>
                        <a:defRPr/>
                      </a:pPr>
                      <a:r>
                        <a:rPr lang="en-US" sz="3099">
                          <a:solidFill>
                            <a:srgbClr val="D36F31"/>
                          </a:solidFill>
                          <a:latin typeface="Tex Gyre Termes Bold"/>
                        </a:rPr>
                        <a:t>ECLAT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DDDE"/>
                    </a:solidFill>
                  </a:tcPr>
                </a:tc>
                <a:tc>
                  <a:txBody>
                    <a:bodyPr anchor="t" rtlCol="false"/>
                    <a:lstStyle/>
                    <a:p>
                      <a:pPr algn="ctr">
                        <a:lnSpc>
                          <a:spcPts val="4339"/>
                        </a:lnSpc>
                        <a:defRPr/>
                      </a:pPr>
                      <a:r>
                        <a:rPr lang="en-US" sz="3099">
                          <a:solidFill>
                            <a:srgbClr val="D36F31"/>
                          </a:solidFill>
                          <a:latin typeface="Tex Gyre Termes Bold"/>
                        </a:rPr>
                        <a:t>FP-Growth</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DDDE"/>
                    </a:solidFill>
                  </a:tcPr>
                </a:tc>
              </a:tr>
              <a:tr h="2681938">
                <a:tc>
                  <a:txBody>
                    <a:bodyPr anchor="t" rtlCol="false"/>
                    <a:lstStyle/>
                    <a:p>
                      <a:pPr algn="ctr">
                        <a:lnSpc>
                          <a:spcPts val="4339"/>
                        </a:lnSpc>
                        <a:defRPr/>
                      </a:pPr>
                      <a:r>
                        <a:rPr lang="en-US" sz="3099">
                          <a:solidFill>
                            <a:srgbClr val="000000"/>
                          </a:solidFill>
                          <a:latin typeface="Tex Gyre Termes Bold"/>
                        </a:rPr>
                        <a:t>Phương pháp</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Tìm các tập phổ biến bằng Breadth-First search và các thuộc tính của Apriori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Tìm các tập phổ biến bằng Depth-First Search và giao của các T-id để tạo itemset ứng viên.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Sử dụng phương pháp chia để trị để khai thác các itemset phổ biến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988020">
                <a:tc>
                  <a:txBody>
                    <a:bodyPr anchor="t" rtlCol="false"/>
                    <a:lstStyle/>
                    <a:p>
                      <a:pPr algn="ctr">
                        <a:lnSpc>
                          <a:spcPts val="4339"/>
                        </a:lnSpc>
                        <a:defRPr/>
                      </a:pPr>
                      <a:r>
                        <a:rPr lang="en-US" sz="3099">
                          <a:solidFill>
                            <a:srgbClr val="000000"/>
                          </a:solidFill>
                          <a:latin typeface="Tex Gyre Termes Bold"/>
                        </a:rPr>
                        <a:t>Số lần duyệt CSDL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Mỗi lần tạo itemset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Một lần (Trong trường hợp dữ liệu dạng ngang sẽ quét thêm 2 lần)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Hai lần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593892">
                <a:tc>
                  <a:txBody>
                    <a:bodyPr anchor="t" rtlCol="false"/>
                    <a:lstStyle/>
                    <a:p>
                      <a:pPr algn="ctr">
                        <a:lnSpc>
                          <a:spcPts val="4339"/>
                        </a:lnSpc>
                        <a:defRPr/>
                      </a:pPr>
                      <a:r>
                        <a:rPr lang="en-US" sz="3099">
                          <a:solidFill>
                            <a:srgbClr val="000000"/>
                          </a:solidFill>
                          <a:latin typeface="Tex Gyre Termes Bold"/>
                        </a:rPr>
                        <a:t>Thời gian thực thi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Thời gian thực thi  đáng kể</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Ngắn hơn so với thuật toán Apriori</a:t>
                      </a:r>
                      <a:r>
                        <a:rPr lang="en-US" sz="2799">
                          <a:solidFill>
                            <a:srgbClr val="000000"/>
                          </a:solidFill>
                          <a:latin typeface="Tex Gyre Termes"/>
                        </a:rPr>
                        <a:t>. </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Ngắn hơn so với thuật toán Apriori</a:t>
                      </a:r>
                      <a:r>
                        <a:rPr lang="en-US" sz="2799">
                          <a:solidFill>
                            <a:srgbClr val="000000"/>
                          </a:solidFill>
                          <a:latin typeface="Tex Gyre Termes"/>
                        </a:rPr>
                        <a:t>. </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62226">
                <a:tc>
                  <a:txBody>
                    <a:bodyPr anchor="t" rtlCol="false"/>
                    <a:lstStyle/>
                    <a:p>
                      <a:pPr algn="ctr">
                        <a:lnSpc>
                          <a:spcPts val="4339"/>
                        </a:lnSpc>
                        <a:defRPr/>
                      </a:pPr>
                      <a:r>
                        <a:rPr lang="en-US" sz="3099">
                          <a:solidFill>
                            <a:srgbClr val="000000"/>
                          </a:solidFill>
                          <a:latin typeface="Tex Gyre Termes Bold"/>
                        </a:rPr>
                        <a:t>Định dạng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Ngang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Dọc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Ngang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r h="1062226">
                <a:tc>
                  <a:txBody>
                    <a:bodyPr anchor="t" rtlCol="false"/>
                    <a:lstStyle/>
                    <a:p>
                      <a:pPr algn="ctr">
                        <a:lnSpc>
                          <a:spcPts val="4339"/>
                        </a:lnSpc>
                        <a:defRPr/>
                      </a:pPr>
                      <a:r>
                        <a:rPr lang="en-US" sz="3099">
                          <a:solidFill>
                            <a:srgbClr val="000000"/>
                          </a:solidFill>
                          <a:latin typeface="Tex Gyre Termes Bold"/>
                        </a:rPr>
                        <a:t>Cấu trúc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4339"/>
                        </a:lnSpc>
                        <a:defRPr/>
                      </a:pPr>
                      <a:r>
                        <a:rPr lang="en-US" sz="3099">
                          <a:solidFill>
                            <a:srgbClr val="000000"/>
                          </a:solidFill>
                          <a:latin typeface="Tex Gyre Termes"/>
                        </a:rPr>
                        <a:t>Mảng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Mảng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c>
                  <a:txBody>
                    <a:bodyPr anchor="t" rtlCol="false"/>
                    <a:lstStyle/>
                    <a:p>
                      <a:pPr algn="ctr">
                        <a:lnSpc>
                          <a:spcPts val="3919"/>
                        </a:lnSpc>
                        <a:defRPr/>
                      </a:pPr>
                      <a:r>
                        <a:rPr lang="en-US" sz="2799">
                          <a:solidFill>
                            <a:srgbClr val="000000"/>
                          </a:solidFill>
                          <a:latin typeface="Tex Gyre Termes"/>
                        </a:rPr>
                        <a:t>Cây (FP Tree)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FFFF"/>
                    </a:solidFill>
                  </a:tcPr>
                </a:tc>
              </a:tr>
            </a:tbl>
          </a:graphicData>
        </a:graphic>
      </p:graphicFrame>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1565192" y="3550703"/>
            <a:ext cx="15157616" cy="2718763"/>
          </a:xfrm>
          <a:prstGeom prst="rect">
            <a:avLst/>
          </a:prstGeom>
        </p:spPr>
        <p:txBody>
          <a:bodyPr anchor="t" rtlCol="false" tIns="0" lIns="0" bIns="0" rIns="0">
            <a:spAutoFit/>
          </a:bodyPr>
          <a:lstStyle/>
          <a:p>
            <a:pPr algn="ctr">
              <a:lnSpc>
                <a:spcPts val="11109"/>
              </a:lnSpc>
            </a:pPr>
            <a:r>
              <a:rPr lang="en-US" sz="6534" spc="-385">
                <a:solidFill>
                  <a:srgbClr val="03606B"/>
                </a:solidFill>
                <a:latin typeface="Montserrat Bold"/>
              </a:rPr>
              <a:t>CHƯƠNG 4: </a:t>
            </a:r>
          </a:p>
          <a:p>
            <a:pPr algn="ctr">
              <a:lnSpc>
                <a:spcPts val="11109"/>
              </a:lnSpc>
            </a:pPr>
            <a:r>
              <a:rPr lang="en-US" sz="6534" spc="-385">
                <a:solidFill>
                  <a:srgbClr val="03606B"/>
                </a:solidFill>
                <a:latin typeface="Montserrat Bold"/>
              </a:rPr>
              <a:t>TIỀN XỬ LÍ VÀ ÁP DỤNG THUẬT TOÁN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980906" y="8979906"/>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434250" y="1298013"/>
            <a:ext cx="8345884" cy="571500"/>
            <a:chOff x="0" y="0"/>
            <a:chExt cx="11127846" cy="762000"/>
          </a:xfrm>
        </p:grpSpPr>
        <p:sp>
          <p:nvSpPr>
            <p:cNvPr name="AutoShape 11" id="11"/>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2" id="12"/>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3" id="13"/>
          <p:cNvSpPr/>
          <p:nvPr/>
        </p:nvSpPr>
        <p:spPr>
          <a:xfrm flipH="false" flipV="false" rot="0">
            <a:off x="1522893" y="3728362"/>
            <a:ext cx="15242214" cy="2830276"/>
          </a:xfrm>
          <a:custGeom>
            <a:avLst/>
            <a:gdLst/>
            <a:ahLst/>
            <a:cxnLst/>
            <a:rect r="r" b="b" t="t" l="l"/>
            <a:pathLst>
              <a:path h="2830276" w="15242214">
                <a:moveTo>
                  <a:pt x="0" y="0"/>
                </a:moveTo>
                <a:lnTo>
                  <a:pt x="15242214" y="0"/>
                </a:lnTo>
                <a:lnTo>
                  <a:pt x="15242214" y="2830276"/>
                </a:lnTo>
                <a:lnTo>
                  <a:pt x="0" y="2830276"/>
                </a:lnTo>
                <a:lnTo>
                  <a:pt x="0" y="0"/>
                </a:lnTo>
                <a:close/>
              </a:path>
            </a:pathLst>
          </a:custGeom>
          <a:blipFill>
            <a:blip r:embed="rId5"/>
            <a:stretch>
              <a:fillRect l="0" t="0" r="0" b="0"/>
            </a:stretch>
          </a:blipFill>
        </p:spPr>
      </p:sp>
      <p:sp>
        <p:nvSpPr>
          <p:cNvPr name="TextBox 14" id="14"/>
          <p:cNvSpPr txBox="true"/>
          <p:nvPr/>
        </p:nvSpPr>
        <p:spPr>
          <a:xfrm rot="0">
            <a:off x="0" y="2310953"/>
            <a:ext cx="4119709"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4.1. Tiền xử lý</a:t>
            </a:r>
          </a:p>
        </p:txBody>
      </p:sp>
      <p:sp>
        <p:nvSpPr>
          <p:cNvPr name="TextBox 15" id="15"/>
          <p:cNvSpPr txBox="true"/>
          <p:nvPr/>
        </p:nvSpPr>
        <p:spPr>
          <a:xfrm rot="0">
            <a:off x="6506744" y="8053762"/>
            <a:ext cx="4878139" cy="5378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Montserrat"/>
              </a:rPr>
              <a:t>Định dạng trong file csv</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980906" y="8979906"/>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349313" y="1298013"/>
            <a:ext cx="8345884" cy="571500"/>
            <a:chOff x="0" y="0"/>
            <a:chExt cx="11127846" cy="762000"/>
          </a:xfrm>
        </p:grpSpPr>
        <p:sp>
          <p:nvSpPr>
            <p:cNvPr name="AutoShape 11" id="11"/>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2" id="12"/>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3" id="13"/>
          <p:cNvSpPr/>
          <p:nvPr/>
        </p:nvSpPr>
        <p:spPr>
          <a:xfrm flipH="false" flipV="false" rot="0">
            <a:off x="1407058" y="2736872"/>
            <a:ext cx="6243034" cy="6243034"/>
          </a:xfrm>
          <a:custGeom>
            <a:avLst/>
            <a:gdLst/>
            <a:ahLst/>
            <a:cxnLst/>
            <a:rect r="r" b="b" t="t" l="l"/>
            <a:pathLst>
              <a:path h="6243034" w="6243034">
                <a:moveTo>
                  <a:pt x="0" y="0"/>
                </a:moveTo>
                <a:lnTo>
                  <a:pt x="6243035" y="0"/>
                </a:lnTo>
                <a:lnTo>
                  <a:pt x="6243035" y="6243034"/>
                </a:lnTo>
                <a:lnTo>
                  <a:pt x="0" y="6243034"/>
                </a:lnTo>
                <a:lnTo>
                  <a:pt x="0" y="0"/>
                </a:lnTo>
                <a:close/>
              </a:path>
            </a:pathLst>
          </a:custGeom>
          <a:blipFill>
            <a:blip r:embed="rId5"/>
            <a:stretch>
              <a:fillRect l="0" t="0" r="0" b="0"/>
            </a:stretch>
          </a:blipFill>
        </p:spPr>
      </p:sp>
      <p:sp>
        <p:nvSpPr>
          <p:cNvPr name="Freeform 14" id="14"/>
          <p:cNvSpPr/>
          <p:nvPr/>
        </p:nvSpPr>
        <p:spPr>
          <a:xfrm flipH="false" flipV="false" rot="0">
            <a:off x="10121226" y="2576560"/>
            <a:ext cx="6005598" cy="6139353"/>
          </a:xfrm>
          <a:custGeom>
            <a:avLst/>
            <a:gdLst/>
            <a:ahLst/>
            <a:cxnLst/>
            <a:rect r="r" b="b" t="t" l="l"/>
            <a:pathLst>
              <a:path h="6139353" w="6005598">
                <a:moveTo>
                  <a:pt x="0" y="0"/>
                </a:moveTo>
                <a:lnTo>
                  <a:pt x="6005598" y="0"/>
                </a:lnTo>
                <a:lnTo>
                  <a:pt x="6005598" y="6139353"/>
                </a:lnTo>
                <a:lnTo>
                  <a:pt x="0" y="6139353"/>
                </a:lnTo>
                <a:lnTo>
                  <a:pt x="0" y="0"/>
                </a:lnTo>
                <a:close/>
              </a:path>
            </a:pathLst>
          </a:custGeom>
          <a:blipFill>
            <a:blip r:embed="rId6"/>
            <a:stretch>
              <a:fillRect l="0" t="0" r="0" b="0"/>
            </a:stretch>
          </a:blipFill>
        </p:spPr>
      </p:sp>
      <p:sp>
        <p:nvSpPr>
          <p:cNvPr name="TextBox 15" id="15"/>
          <p:cNvSpPr txBox="true"/>
          <p:nvPr/>
        </p:nvSpPr>
        <p:spPr>
          <a:xfrm rot="0">
            <a:off x="0" y="1963150"/>
            <a:ext cx="4119709"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4.1. Tiền xử lý</a:t>
            </a:r>
          </a:p>
        </p:txBody>
      </p:sp>
      <p:sp>
        <p:nvSpPr>
          <p:cNvPr name="TextBox 16" id="16"/>
          <p:cNvSpPr txBox="true"/>
          <p:nvPr/>
        </p:nvSpPr>
        <p:spPr>
          <a:xfrm rot="0">
            <a:off x="2480516" y="9346511"/>
            <a:ext cx="3278386" cy="455296"/>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Montserrat"/>
              </a:rPr>
              <a:t>Đọc vào dataframe</a:t>
            </a:r>
          </a:p>
        </p:txBody>
      </p:sp>
      <p:sp>
        <p:nvSpPr>
          <p:cNvPr name="TextBox 17" id="17"/>
          <p:cNvSpPr txBox="true"/>
          <p:nvPr/>
        </p:nvSpPr>
        <p:spPr>
          <a:xfrm rot="0">
            <a:off x="10607889" y="9285234"/>
            <a:ext cx="4558010" cy="455296"/>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Montserrat"/>
              </a:rPr>
              <a:t>Xử lý chuỗi thời gian ở đầu</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980906" y="8979906"/>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264376" y="1486366"/>
            <a:ext cx="8345884" cy="571500"/>
            <a:chOff x="0" y="0"/>
            <a:chExt cx="11127846" cy="762000"/>
          </a:xfrm>
        </p:grpSpPr>
        <p:sp>
          <p:nvSpPr>
            <p:cNvPr name="AutoShape 11" id="11"/>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2" id="12"/>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3" id="13"/>
          <p:cNvSpPr/>
          <p:nvPr/>
        </p:nvSpPr>
        <p:spPr>
          <a:xfrm flipH="false" flipV="false" rot="0">
            <a:off x="0" y="2728426"/>
            <a:ext cx="18288000" cy="5992021"/>
          </a:xfrm>
          <a:custGeom>
            <a:avLst/>
            <a:gdLst/>
            <a:ahLst/>
            <a:cxnLst/>
            <a:rect r="r" b="b" t="t" l="l"/>
            <a:pathLst>
              <a:path h="5992021" w="18288000">
                <a:moveTo>
                  <a:pt x="0" y="0"/>
                </a:moveTo>
                <a:lnTo>
                  <a:pt x="18288000" y="0"/>
                </a:lnTo>
                <a:lnTo>
                  <a:pt x="18288000" y="5992021"/>
                </a:lnTo>
                <a:lnTo>
                  <a:pt x="0" y="5992021"/>
                </a:lnTo>
                <a:lnTo>
                  <a:pt x="0" y="0"/>
                </a:lnTo>
                <a:close/>
              </a:path>
            </a:pathLst>
          </a:custGeom>
          <a:blipFill>
            <a:blip r:embed="rId5"/>
            <a:stretch>
              <a:fillRect l="0" t="0" r="-1334" b="0"/>
            </a:stretch>
          </a:blipFill>
        </p:spPr>
      </p:sp>
      <p:sp>
        <p:nvSpPr>
          <p:cNvPr name="TextBox 14" id="14"/>
          <p:cNvSpPr txBox="true"/>
          <p:nvPr/>
        </p:nvSpPr>
        <p:spPr>
          <a:xfrm rot="0">
            <a:off x="56625" y="2115016"/>
            <a:ext cx="4119709"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4.1. Tiền xử lý</a:t>
            </a:r>
          </a:p>
        </p:txBody>
      </p:sp>
      <p:sp>
        <p:nvSpPr>
          <p:cNvPr name="TextBox 15" id="15"/>
          <p:cNvSpPr txBox="true"/>
          <p:nvPr/>
        </p:nvSpPr>
        <p:spPr>
          <a:xfrm rot="0">
            <a:off x="6493941" y="9041393"/>
            <a:ext cx="5004792"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Montserrat"/>
              </a:rPr>
              <a:t>Tách chuỗi, xử lý trùng lắp</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980906" y="8979906"/>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321001" y="1298013"/>
            <a:ext cx="8345884" cy="571500"/>
            <a:chOff x="0" y="0"/>
            <a:chExt cx="11127846" cy="762000"/>
          </a:xfrm>
        </p:grpSpPr>
        <p:sp>
          <p:nvSpPr>
            <p:cNvPr name="AutoShape 11" id="11"/>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2" id="12"/>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3" id="13"/>
          <p:cNvSpPr/>
          <p:nvPr/>
        </p:nvSpPr>
        <p:spPr>
          <a:xfrm flipH="false" flipV="false" rot="0">
            <a:off x="2396688" y="2936446"/>
            <a:ext cx="13494624" cy="6795421"/>
          </a:xfrm>
          <a:custGeom>
            <a:avLst/>
            <a:gdLst/>
            <a:ahLst/>
            <a:cxnLst/>
            <a:rect r="r" b="b" t="t" l="l"/>
            <a:pathLst>
              <a:path h="6795421" w="13494624">
                <a:moveTo>
                  <a:pt x="0" y="0"/>
                </a:moveTo>
                <a:lnTo>
                  <a:pt x="13494624" y="0"/>
                </a:lnTo>
                <a:lnTo>
                  <a:pt x="13494624" y="6795421"/>
                </a:lnTo>
                <a:lnTo>
                  <a:pt x="0" y="6795421"/>
                </a:lnTo>
                <a:lnTo>
                  <a:pt x="0" y="0"/>
                </a:lnTo>
                <a:close/>
              </a:path>
            </a:pathLst>
          </a:custGeom>
          <a:blipFill>
            <a:blip r:embed="rId5"/>
            <a:stretch>
              <a:fillRect l="0" t="0" r="0" b="0"/>
            </a:stretch>
          </a:blipFill>
        </p:spPr>
      </p:sp>
      <p:sp>
        <p:nvSpPr>
          <p:cNvPr name="TextBox 14" id="14"/>
          <p:cNvSpPr txBox="true"/>
          <p:nvPr/>
        </p:nvSpPr>
        <p:spPr>
          <a:xfrm rot="0">
            <a:off x="0" y="1926663"/>
            <a:ext cx="6024884"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4.2 Trực quan dữ liệu</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980906" y="8979906"/>
            <a:ext cx="556788" cy="556788"/>
          </a:xfrm>
          <a:custGeom>
            <a:avLst/>
            <a:gdLst/>
            <a:ahLst/>
            <a:cxnLst/>
            <a:rect r="r" b="b" t="t" l="l"/>
            <a:pathLst>
              <a:path h="556788" w="556788">
                <a:moveTo>
                  <a:pt x="0" y="0"/>
                </a:moveTo>
                <a:lnTo>
                  <a:pt x="556788" y="0"/>
                </a:lnTo>
                <a:lnTo>
                  <a:pt x="556788" y="556788"/>
                </a:lnTo>
                <a:lnTo>
                  <a:pt x="0" y="556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321001" y="1298013"/>
            <a:ext cx="8345884" cy="571500"/>
            <a:chOff x="0" y="0"/>
            <a:chExt cx="11127846" cy="762000"/>
          </a:xfrm>
        </p:grpSpPr>
        <p:sp>
          <p:nvSpPr>
            <p:cNvPr name="AutoShape 11" id="11"/>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2" id="12"/>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3" id="13"/>
          <p:cNvSpPr/>
          <p:nvPr/>
        </p:nvSpPr>
        <p:spPr>
          <a:xfrm flipH="false" flipV="false" rot="0">
            <a:off x="2453269" y="2473800"/>
            <a:ext cx="13381463" cy="7632225"/>
          </a:xfrm>
          <a:custGeom>
            <a:avLst/>
            <a:gdLst/>
            <a:ahLst/>
            <a:cxnLst/>
            <a:rect r="r" b="b" t="t" l="l"/>
            <a:pathLst>
              <a:path h="7632225" w="13381463">
                <a:moveTo>
                  <a:pt x="0" y="0"/>
                </a:moveTo>
                <a:lnTo>
                  <a:pt x="13381462" y="0"/>
                </a:lnTo>
                <a:lnTo>
                  <a:pt x="13381462" y="7632225"/>
                </a:lnTo>
                <a:lnTo>
                  <a:pt x="0" y="7632225"/>
                </a:lnTo>
                <a:lnTo>
                  <a:pt x="0" y="0"/>
                </a:lnTo>
                <a:close/>
              </a:path>
            </a:pathLst>
          </a:custGeom>
          <a:blipFill>
            <a:blip r:embed="rId5"/>
            <a:stretch>
              <a:fillRect l="0" t="0" r="0" b="0"/>
            </a:stretch>
          </a:blipFill>
        </p:spPr>
      </p:sp>
      <p:sp>
        <p:nvSpPr>
          <p:cNvPr name="TextBox 14" id="14"/>
          <p:cNvSpPr txBox="true"/>
          <p:nvPr/>
        </p:nvSpPr>
        <p:spPr>
          <a:xfrm rot="0">
            <a:off x="0" y="1802838"/>
            <a:ext cx="6024884"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4.2 Trực quan dữ liệu</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292688" y="1298013"/>
            <a:ext cx="8345884" cy="571500"/>
            <a:chOff x="0" y="0"/>
            <a:chExt cx="11127846" cy="762000"/>
          </a:xfrm>
        </p:grpSpPr>
        <p:sp>
          <p:nvSpPr>
            <p:cNvPr name="AutoShape 10" id="10"/>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1" id="11"/>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2" id="12"/>
          <p:cNvSpPr/>
          <p:nvPr/>
        </p:nvSpPr>
        <p:spPr>
          <a:xfrm flipH="false" flipV="false" rot="0">
            <a:off x="1880254" y="3521148"/>
            <a:ext cx="14733434" cy="2725530"/>
          </a:xfrm>
          <a:custGeom>
            <a:avLst/>
            <a:gdLst/>
            <a:ahLst/>
            <a:cxnLst/>
            <a:rect r="r" b="b" t="t" l="l"/>
            <a:pathLst>
              <a:path h="2725530" w="14733434">
                <a:moveTo>
                  <a:pt x="0" y="0"/>
                </a:moveTo>
                <a:lnTo>
                  <a:pt x="14733434" y="0"/>
                </a:lnTo>
                <a:lnTo>
                  <a:pt x="14733434" y="2725530"/>
                </a:lnTo>
                <a:lnTo>
                  <a:pt x="0" y="2725530"/>
                </a:lnTo>
                <a:lnTo>
                  <a:pt x="0" y="0"/>
                </a:lnTo>
                <a:close/>
              </a:path>
            </a:pathLst>
          </a:custGeom>
          <a:blipFill>
            <a:blip r:embed="rId4"/>
            <a:stretch>
              <a:fillRect l="0" t="0" r="0" b="0"/>
            </a:stretch>
          </a:blipFill>
        </p:spPr>
      </p:sp>
      <p:sp>
        <p:nvSpPr>
          <p:cNvPr name="TextBox 13" id="13"/>
          <p:cNvSpPr txBox="true"/>
          <p:nvPr/>
        </p:nvSpPr>
        <p:spPr>
          <a:xfrm rot="0">
            <a:off x="338650" y="1926663"/>
            <a:ext cx="4419685"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4.3 Thuật toán</a:t>
            </a:r>
          </a:p>
        </p:txBody>
      </p:sp>
      <p:sp>
        <p:nvSpPr>
          <p:cNvPr name="TextBox 14" id="14"/>
          <p:cNvSpPr txBox="true"/>
          <p:nvPr/>
        </p:nvSpPr>
        <p:spPr>
          <a:xfrm rot="0">
            <a:off x="6632525" y="7640854"/>
            <a:ext cx="5022949" cy="530861"/>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Montserrat"/>
              </a:rPr>
              <a:t>Import các hàm cần thiết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1028700" y="3973830"/>
            <a:ext cx="5543741" cy="2186940"/>
          </a:xfrm>
          <a:prstGeom prst="rect">
            <a:avLst/>
          </a:prstGeom>
        </p:spPr>
        <p:txBody>
          <a:bodyPr anchor="t" rtlCol="false" tIns="0" lIns="0" bIns="0" rIns="0">
            <a:spAutoFit/>
          </a:bodyPr>
          <a:lstStyle/>
          <a:p>
            <a:pPr algn="ctr">
              <a:lnSpc>
                <a:spcPts val="8880"/>
              </a:lnSpc>
            </a:pPr>
            <a:r>
              <a:rPr lang="en-US" sz="6000" spc="-354">
                <a:solidFill>
                  <a:srgbClr val="03606B"/>
                </a:solidFill>
                <a:latin typeface="Montserrat Bold"/>
              </a:rPr>
              <a:t>MỤC TIÊU NGHIÊN CỨU</a:t>
            </a:r>
          </a:p>
        </p:txBody>
      </p:sp>
      <p:grpSp>
        <p:nvGrpSpPr>
          <p:cNvPr name="Group 10" id="10"/>
          <p:cNvGrpSpPr/>
          <p:nvPr/>
        </p:nvGrpSpPr>
        <p:grpSpPr>
          <a:xfrm rot="0">
            <a:off x="8051877" y="6428424"/>
            <a:ext cx="9709284" cy="1308100"/>
            <a:chOff x="0" y="0"/>
            <a:chExt cx="12945712" cy="1744133"/>
          </a:xfrm>
        </p:grpSpPr>
        <p:sp>
          <p:nvSpPr>
            <p:cNvPr name="Freeform 11" id="11"/>
            <p:cNvSpPr/>
            <p:nvPr/>
          </p:nvSpPr>
          <p:spPr>
            <a:xfrm flipH="false" flipV="false" rot="0">
              <a:off x="0" y="0"/>
              <a:ext cx="1456164" cy="1456164"/>
            </a:xfrm>
            <a:custGeom>
              <a:avLst/>
              <a:gdLst/>
              <a:ahLst/>
              <a:cxnLst/>
              <a:rect r="r" b="b" t="t" l="l"/>
              <a:pathLst>
                <a:path h="1456164" w="1456164">
                  <a:moveTo>
                    <a:pt x="0" y="0"/>
                  </a:moveTo>
                  <a:lnTo>
                    <a:pt x="1456164" y="0"/>
                  </a:lnTo>
                  <a:lnTo>
                    <a:pt x="1456164" y="1456164"/>
                  </a:lnTo>
                  <a:lnTo>
                    <a:pt x="0" y="1456164"/>
                  </a:lnTo>
                  <a:lnTo>
                    <a:pt x="0" y="0"/>
                  </a:lnTo>
                  <a:close/>
                </a:path>
              </a:pathLst>
            </a:custGeom>
            <a:blipFill>
              <a:blip r:embed="rId3">
                <a:alphaModFix amt="70000"/>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434095" y="412571"/>
              <a:ext cx="587974" cy="697696"/>
            </a:xfrm>
            <a:prstGeom prst="rect">
              <a:avLst/>
            </a:prstGeom>
          </p:spPr>
          <p:txBody>
            <a:bodyPr anchor="t" rtlCol="false" tIns="0" lIns="0" bIns="0" rIns="0">
              <a:spAutoFit/>
            </a:bodyPr>
            <a:lstStyle/>
            <a:p>
              <a:pPr algn="ctr">
                <a:lnSpc>
                  <a:spcPts val="3820"/>
                </a:lnSpc>
              </a:pPr>
              <a:r>
                <a:rPr lang="en-US" sz="3820">
                  <a:solidFill>
                    <a:srgbClr val="FFFFFF"/>
                  </a:solidFill>
                  <a:latin typeface="Tex Gyre Termes"/>
                </a:rPr>
                <a:t>2</a:t>
              </a:r>
            </a:p>
          </p:txBody>
        </p:sp>
        <p:sp>
          <p:nvSpPr>
            <p:cNvPr name="TextBox 13" id="13"/>
            <p:cNvSpPr txBox="true"/>
            <p:nvPr/>
          </p:nvSpPr>
          <p:spPr>
            <a:xfrm rot="0">
              <a:off x="2575785" y="-76200"/>
              <a:ext cx="10369927" cy="1820333"/>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Tex Gyre Termes"/>
                </a:rPr>
                <a:t>Ứng dụng thuật toán ECLAT vào bài toán phân tích giỏ hàng</a:t>
              </a:r>
            </a:p>
          </p:txBody>
        </p:sp>
      </p:grpSp>
      <p:grpSp>
        <p:nvGrpSpPr>
          <p:cNvPr name="Group 14" id="14"/>
          <p:cNvGrpSpPr/>
          <p:nvPr/>
        </p:nvGrpSpPr>
        <p:grpSpPr>
          <a:xfrm rot="0">
            <a:off x="8011524" y="3118920"/>
            <a:ext cx="9668931" cy="1308100"/>
            <a:chOff x="0" y="0"/>
            <a:chExt cx="12891908" cy="1744133"/>
          </a:xfrm>
        </p:grpSpPr>
        <p:sp>
          <p:nvSpPr>
            <p:cNvPr name="TextBox 15" id="15"/>
            <p:cNvSpPr txBox="true"/>
            <p:nvPr/>
          </p:nvSpPr>
          <p:spPr>
            <a:xfrm rot="0">
              <a:off x="2521981" y="-76200"/>
              <a:ext cx="10369927" cy="1820333"/>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Tex Gyre Termes"/>
                </a:rPr>
                <a:t>Tìm hiểu, nghiên cứu về luật kết hợp, thuật toán ECLAT</a:t>
              </a:r>
            </a:p>
          </p:txBody>
        </p:sp>
        <p:sp>
          <p:nvSpPr>
            <p:cNvPr name="Freeform 16" id="16" descr="1"/>
            <p:cNvSpPr/>
            <p:nvPr/>
          </p:nvSpPr>
          <p:spPr>
            <a:xfrm flipH="false" flipV="false" rot="0">
              <a:off x="0" y="72229"/>
              <a:ext cx="1455743" cy="1455743"/>
            </a:xfrm>
            <a:custGeom>
              <a:avLst/>
              <a:gdLst/>
              <a:ahLst/>
              <a:cxnLst/>
              <a:rect r="r" b="b" t="t" l="l"/>
              <a:pathLst>
                <a:path h="1455743" w="1455743">
                  <a:moveTo>
                    <a:pt x="0" y="0"/>
                  </a:moveTo>
                  <a:lnTo>
                    <a:pt x="1455743" y="0"/>
                  </a:lnTo>
                  <a:lnTo>
                    <a:pt x="1455743" y="1455742"/>
                  </a:lnTo>
                  <a:lnTo>
                    <a:pt x="0" y="1455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434305" y="440041"/>
              <a:ext cx="614445" cy="697696"/>
            </a:xfrm>
            <a:prstGeom prst="rect">
              <a:avLst/>
            </a:prstGeom>
          </p:spPr>
          <p:txBody>
            <a:bodyPr anchor="t" rtlCol="false" tIns="0" lIns="0" bIns="0" rIns="0">
              <a:spAutoFit/>
            </a:bodyPr>
            <a:lstStyle/>
            <a:p>
              <a:pPr algn="ctr">
                <a:lnSpc>
                  <a:spcPts val="3820"/>
                </a:lnSpc>
              </a:pPr>
              <a:r>
                <a:rPr lang="en-US" sz="3820">
                  <a:solidFill>
                    <a:srgbClr val="FFFFFF"/>
                  </a:solidFill>
                  <a:latin typeface="Tex Gyre Termes"/>
                </a:rPr>
                <a:t>1</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368202" y="1351368"/>
            <a:ext cx="8345884" cy="571500"/>
            <a:chOff x="0" y="0"/>
            <a:chExt cx="11127846" cy="762000"/>
          </a:xfrm>
        </p:grpSpPr>
        <p:sp>
          <p:nvSpPr>
            <p:cNvPr name="AutoShape 10" id="10"/>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1" id="11"/>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2" id="12"/>
          <p:cNvSpPr/>
          <p:nvPr/>
        </p:nvSpPr>
        <p:spPr>
          <a:xfrm flipH="false" flipV="false" rot="0">
            <a:off x="4250795" y="3356450"/>
            <a:ext cx="12391144" cy="3979327"/>
          </a:xfrm>
          <a:custGeom>
            <a:avLst/>
            <a:gdLst/>
            <a:ahLst/>
            <a:cxnLst/>
            <a:rect r="r" b="b" t="t" l="l"/>
            <a:pathLst>
              <a:path h="3979327" w="12391144">
                <a:moveTo>
                  <a:pt x="0" y="0"/>
                </a:moveTo>
                <a:lnTo>
                  <a:pt x="12391145" y="0"/>
                </a:lnTo>
                <a:lnTo>
                  <a:pt x="12391145" y="3979328"/>
                </a:lnTo>
                <a:lnTo>
                  <a:pt x="0" y="3979328"/>
                </a:lnTo>
                <a:lnTo>
                  <a:pt x="0" y="0"/>
                </a:lnTo>
                <a:close/>
              </a:path>
            </a:pathLst>
          </a:custGeom>
          <a:blipFill>
            <a:blip r:embed="rId4"/>
            <a:stretch>
              <a:fillRect l="0" t="0" r="0" b="0"/>
            </a:stretch>
          </a:blipFill>
        </p:spPr>
      </p:sp>
      <p:sp>
        <p:nvSpPr>
          <p:cNvPr name="TextBox 13" id="13"/>
          <p:cNvSpPr txBox="true"/>
          <p:nvPr/>
        </p:nvSpPr>
        <p:spPr>
          <a:xfrm rot="0">
            <a:off x="263136" y="1980018"/>
            <a:ext cx="4419685"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4.3 Thuật toán</a:t>
            </a:r>
          </a:p>
        </p:txBody>
      </p:sp>
      <p:sp>
        <p:nvSpPr>
          <p:cNvPr name="TextBox 14" id="14"/>
          <p:cNvSpPr txBox="true"/>
          <p:nvPr/>
        </p:nvSpPr>
        <p:spPr>
          <a:xfrm rot="0">
            <a:off x="5977682" y="8051175"/>
            <a:ext cx="6332637" cy="488316"/>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Montserrat"/>
              </a:rPr>
              <a:t>Chạy thuật toán với minSup = 20%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321001" y="1298013"/>
            <a:ext cx="8345884" cy="571500"/>
            <a:chOff x="0" y="0"/>
            <a:chExt cx="11127846" cy="762000"/>
          </a:xfrm>
        </p:grpSpPr>
        <p:sp>
          <p:nvSpPr>
            <p:cNvPr name="AutoShape 10" id="10"/>
            <p:cNvSpPr/>
            <p:nvPr/>
          </p:nvSpPr>
          <p:spPr>
            <a:xfrm>
              <a:off x="0" y="381000"/>
              <a:ext cx="10358941" cy="0"/>
            </a:xfrm>
            <a:prstGeom prst="line">
              <a:avLst/>
            </a:prstGeom>
            <a:ln cap="rnd" w="762000">
              <a:solidFill>
                <a:srgbClr val="025F69"/>
              </a:solidFill>
              <a:prstDash val="solid"/>
              <a:headEnd type="none" len="sm" w="sm"/>
              <a:tailEnd type="none" len="sm" w="sm"/>
            </a:ln>
          </p:spPr>
        </p:sp>
        <p:sp>
          <p:nvSpPr>
            <p:cNvPr name="TextBox 11" id="11"/>
            <p:cNvSpPr txBox="true"/>
            <p:nvPr/>
          </p:nvSpPr>
          <p:spPr>
            <a:xfrm rot="0">
              <a:off x="3282443" y="130810"/>
              <a:ext cx="7845402" cy="462280"/>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4:  XÂY DỰNG MÔ HÌNH</a:t>
              </a:r>
            </a:p>
          </p:txBody>
        </p:sp>
      </p:grpSp>
      <p:sp>
        <p:nvSpPr>
          <p:cNvPr name="Freeform 12" id="12"/>
          <p:cNvSpPr/>
          <p:nvPr/>
        </p:nvSpPr>
        <p:spPr>
          <a:xfrm flipH="false" flipV="false" rot="0">
            <a:off x="2520180" y="3273498"/>
            <a:ext cx="14048068" cy="4669573"/>
          </a:xfrm>
          <a:custGeom>
            <a:avLst/>
            <a:gdLst/>
            <a:ahLst/>
            <a:cxnLst/>
            <a:rect r="r" b="b" t="t" l="l"/>
            <a:pathLst>
              <a:path h="4669573" w="14048068">
                <a:moveTo>
                  <a:pt x="0" y="0"/>
                </a:moveTo>
                <a:lnTo>
                  <a:pt x="14048068" y="0"/>
                </a:lnTo>
                <a:lnTo>
                  <a:pt x="14048068" y="4669573"/>
                </a:lnTo>
                <a:lnTo>
                  <a:pt x="0" y="4669573"/>
                </a:lnTo>
                <a:lnTo>
                  <a:pt x="0" y="0"/>
                </a:lnTo>
                <a:close/>
              </a:path>
            </a:pathLst>
          </a:custGeom>
          <a:blipFill>
            <a:blip r:embed="rId4"/>
            <a:stretch>
              <a:fillRect l="0" t="0" r="0" b="0"/>
            </a:stretch>
          </a:blipFill>
        </p:spPr>
      </p:sp>
      <p:sp>
        <p:nvSpPr>
          <p:cNvPr name="TextBox 13" id="13"/>
          <p:cNvSpPr txBox="true"/>
          <p:nvPr/>
        </p:nvSpPr>
        <p:spPr>
          <a:xfrm rot="0">
            <a:off x="310338" y="1926663"/>
            <a:ext cx="4419685" cy="613410"/>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Bold"/>
              </a:rPr>
              <a:t>4.3 Thuật toán</a:t>
            </a:r>
          </a:p>
        </p:txBody>
      </p:sp>
      <p:sp>
        <p:nvSpPr>
          <p:cNvPr name="TextBox 14" id="14"/>
          <p:cNvSpPr txBox="true"/>
          <p:nvPr/>
        </p:nvSpPr>
        <p:spPr>
          <a:xfrm rot="0">
            <a:off x="7765852" y="8430227"/>
            <a:ext cx="2756297" cy="5378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Montserrat"/>
              </a:rPr>
              <a:t>Bảng kết quả</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378949" cy="731324"/>
          </a:xfrm>
          <a:custGeom>
            <a:avLst/>
            <a:gdLst/>
            <a:ahLst/>
            <a:cxnLst/>
            <a:rect r="r" b="b" t="t" l="l"/>
            <a:pathLst>
              <a:path h="731324" w="1378949">
                <a:moveTo>
                  <a:pt x="0" y="0"/>
                </a:moveTo>
                <a:lnTo>
                  <a:pt x="1378950" y="0"/>
                </a:lnTo>
                <a:lnTo>
                  <a:pt x="1378950" y="731324"/>
                </a:lnTo>
                <a:lnTo>
                  <a:pt x="0" y="731324"/>
                </a:lnTo>
                <a:lnTo>
                  <a:pt x="0" y="0"/>
                </a:lnTo>
                <a:close/>
              </a:path>
            </a:pathLst>
          </a:custGeom>
          <a:blipFill>
            <a:blip r:embed="rId2"/>
            <a:stretch>
              <a:fillRect l="0" t="-9652" r="0" b="-9652"/>
            </a:stretch>
          </a:blipFill>
        </p:spPr>
      </p:sp>
      <p:sp>
        <p:nvSpPr>
          <p:cNvPr name="TextBox 9" id="9"/>
          <p:cNvSpPr txBox="true"/>
          <p:nvPr/>
        </p:nvSpPr>
        <p:spPr>
          <a:xfrm rot="0">
            <a:off x="1808076" y="3338515"/>
            <a:ext cx="14671847" cy="2782041"/>
          </a:xfrm>
          <a:prstGeom prst="rect">
            <a:avLst/>
          </a:prstGeom>
        </p:spPr>
        <p:txBody>
          <a:bodyPr anchor="t" rtlCol="false" tIns="0" lIns="0" bIns="0" rIns="0">
            <a:spAutoFit/>
          </a:bodyPr>
          <a:lstStyle/>
          <a:p>
            <a:pPr algn="ctr">
              <a:lnSpc>
                <a:spcPts val="11435"/>
              </a:lnSpc>
            </a:pPr>
            <a:r>
              <a:rPr lang="en-US" sz="6534" spc="-385">
                <a:solidFill>
                  <a:srgbClr val="03606B"/>
                </a:solidFill>
                <a:latin typeface="Montserrat Bold"/>
              </a:rPr>
              <a:t>CHƯƠNG 5: </a:t>
            </a:r>
          </a:p>
          <a:p>
            <a:pPr algn="ctr">
              <a:lnSpc>
                <a:spcPts val="11435"/>
              </a:lnSpc>
            </a:pPr>
            <a:r>
              <a:rPr lang="en-US" sz="6534" spc="-385">
                <a:solidFill>
                  <a:srgbClr val="03606B"/>
                </a:solidFill>
                <a:latin typeface="Montserrat Bold"/>
              </a:rPr>
              <a:t>SO SÁNH, ĐÁNH GIÁ</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2258392"/>
            <a:ext cx="7871347" cy="6361390"/>
          </a:xfrm>
          <a:custGeom>
            <a:avLst/>
            <a:gdLst/>
            <a:ahLst/>
            <a:cxnLst/>
            <a:rect r="r" b="b" t="t" l="l"/>
            <a:pathLst>
              <a:path h="6361390" w="7871347">
                <a:moveTo>
                  <a:pt x="0" y="0"/>
                </a:moveTo>
                <a:lnTo>
                  <a:pt x="7871347" y="0"/>
                </a:lnTo>
                <a:lnTo>
                  <a:pt x="7871347" y="6361391"/>
                </a:lnTo>
                <a:lnTo>
                  <a:pt x="0" y="6361391"/>
                </a:lnTo>
                <a:lnTo>
                  <a:pt x="0" y="0"/>
                </a:lnTo>
                <a:close/>
              </a:path>
            </a:pathLst>
          </a:custGeom>
          <a:blipFill>
            <a:blip r:embed="rId4"/>
            <a:stretch>
              <a:fillRect l="0" t="0" r="0" b="0"/>
            </a:stretch>
          </a:blipFill>
        </p:spPr>
      </p:sp>
      <p:sp>
        <p:nvSpPr>
          <p:cNvPr name="Freeform 10" id="10"/>
          <p:cNvSpPr/>
          <p:nvPr/>
        </p:nvSpPr>
        <p:spPr>
          <a:xfrm flipH="false" flipV="false" rot="0">
            <a:off x="9144000" y="2258392"/>
            <a:ext cx="8081063" cy="6361390"/>
          </a:xfrm>
          <a:custGeom>
            <a:avLst/>
            <a:gdLst/>
            <a:ahLst/>
            <a:cxnLst/>
            <a:rect r="r" b="b" t="t" l="l"/>
            <a:pathLst>
              <a:path h="6361390" w="8081063">
                <a:moveTo>
                  <a:pt x="0" y="0"/>
                </a:moveTo>
                <a:lnTo>
                  <a:pt x="8081063" y="0"/>
                </a:lnTo>
                <a:lnTo>
                  <a:pt x="8081063" y="6361391"/>
                </a:lnTo>
                <a:lnTo>
                  <a:pt x="0" y="6361391"/>
                </a:lnTo>
                <a:lnTo>
                  <a:pt x="0" y="0"/>
                </a:lnTo>
                <a:close/>
              </a:path>
            </a:pathLst>
          </a:custGeom>
          <a:blipFill>
            <a:blip r:embed="rId5"/>
            <a:stretch>
              <a:fillRect l="0" t="0" r="0" b="0"/>
            </a:stretch>
          </a:blipFill>
        </p:spPr>
      </p:sp>
      <p:sp>
        <p:nvSpPr>
          <p:cNvPr name="AutoShape 11" id="11"/>
          <p:cNvSpPr/>
          <p:nvPr/>
        </p:nvSpPr>
        <p:spPr>
          <a:xfrm>
            <a:off x="-332202" y="1459938"/>
            <a:ext cx="5745916" cy="0"/>
          </a:xfrm>
          <a:prstGeom prst="line">
            <a:avLst/>
          </a:prstGeom>
          <a:ln cap="rnd" w="571500">
            <a:solidFill>
              <a:srgbClr val="025F69"/>
            </a:solidFill>
            <a:prstDash val="solid"/>
            <a:headEnd type="none" len="sm" w="sm"/>
            <a:tailEnd type="none" len="sm" w="sm"/>
          </a:ln>
        </p:spPr>
      </p:sp>
      <p:sp>
        <p:nvSpPr>
          <p:cNvPr name="TextBox 12" id="12"/>
          <p:cNvSpPr txBox="true"/>
          <p:nvPr/>
        </p:nvSpPr>
        <p:spPr>
          <a:xfrm rot="0">
            <a:off x="140832" y="1262771"/>
            <a:ext cx="4671571"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SO SÁNH, ĐÁNH GIÁ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3"/>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2396819"/>
            <a:ext cx="7962427" cy="6362988"/>
          </a:xfrm>
          <a:custGeom>
            <a:avLst/>
            <a:gdLst/>
            <a:ahLst/>
            <a:cxnLst/>
            <a:rect r="r" b="b" t="t" l="l"/>
            <a:pathLst>
              <a:path h="6362988" w="7962427">
                <a:moveTo>
                  <a:pt x="0" y="0"/>
                </a:moveTo>
                <a:lnTo>
                  <a:pt x="7962427" y="0"/>
                </a:lnTo>
                <a:lnTo>
                  <a:pt x="7962427" y="6362987"/>
                </a:lnTo>
                <a:lnTo>
                  <a:pt x="0" y="6362987"/>
                </a:lnTo>
                <a:lnTo>
                  <a:pt x="0" y="0"/>
                </a:lnTo>
                <a:close/>
              </a:path>
            </a:pathLst>
          </a:custGeom>
          <a:blipFill>
            <a:blip r:embed="rId4"/>
            <a:stretch>
              <a:fillRect l="0" t="0" r="0" b="0"/>
            </a:stretch>
          </a:blipFill>
        </p:spPr>
      </p:sp>
      <p:sp>
        <p:nvSpPr>
          <p:cNvPr name="Freeform 10" id="10"/>
          <p:cNvSpPr/>
          <p:nvPr/>
        </p:nvSpPr>
        <p:spPr>
          <a:xfrm flipH="false" flipV="false" rot="0">
            <a:off x="9303798" y="2396819"/>
            <a:ext cx="7955502" cy="6221611"/>
          </a:xfrm>
          <a:custGeom>
            <a:avLst/>
            <a:gdLst/>
            <a:ahLst/>
            <a:cxnLst/>
            <a:rect r="r" b="b" t="t" l="l"/>
            <a:pathLst>
              <a:path h="6221611" w="7955502">
                <a:moveTo>
                  <a:pt x="0" y="0"/>
                </a:moveTo>
                <a:lnTo>
                  <a:pt x="7955502" y="0"/>
                </a:lnTo>
                <a:lnTo>
                  <a:pt x="7955502" y="6221610"/>
                </a:lnTo>
                <a:lnTo>
                  <a:pt x="0" y="6221610"/>
                </a:lnTo>
                <a:lnTo>
                  <a:pt x="0" y="0"/>
                </a:lnTo>
                <a:close/>
              </a:path>
            </a:pathLst>
          </a:custGeom>
          <a:blipFill>
            <a:blip r:embed="rId5"/>
            <a:stretch>
              <a:fillRect l="0" t="0" r="0" b="0"/>
            </a:stretch>
          </a:blipFill>
        </p:spPr>
      </p:sp>
      <p:sp>
        <p:nvSpPr>
          <p:cNvPr name="AutoShape 11" id="11"/>
          <p:cNvSpPr/>
          <p:nvPr/>
        </p:nvSpPr>
        <p:spPr>
          <a:xfrm>
            <a:off x="-332202" y="1459938"/>
            <a:ext cx="5745916" cy="0"/>
          </a:xfrm>
          <a:prstGeom prst="line">
            <a:avLst/>
          </a:prstGeom>
          <a:ln cap="rnd" w="571500">
            <a:solidFill>
              <a:srgbClr val="025F69"/>
            </a:solidFill>
            <a:prstDash val="solid"/>
            <a:headEnd type="none" len="sm" w="sm"/>
            <a:tailEnd type="none" len="sm" w="sm"/>
          </a:ln>
        </p:spPr>
      </p:sp>
      <p:sp>
        <p:nvSpPr>
          <p:cNvPr name="TextBox 12" id="12"/>
          <p:cNvSpPr txBox="true"/>
          <p:nvPr/>
        </p:nvSpPr>
        <p:spPr>
          <a:xfrm rot="0">
            <a:off x="140832" y="1262771"/>
            <a:ext cx="4671571"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SO SÁNH, ĐÁNH GIÁ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924564" y="3805666"/>
            <a:ext cx="10438872" cy="2675668"/>
          </a:xfrm>
          <a:custGeom>
            <a:avLst/>
            <a:gdLst/>
            <a:ahLst/>
            <a:cxnLst/>
            <a:rect r="r" b="b" t="t" l="l"/>
            <a:pathLst>
              <a:path h="2675668" w="10438872">
                <a:moveTo>
                  <a:pt x="0" y="0"/>
                </a:moveTo>
                <a:lnTo>
                  <a:pt x="10438872" y="0"/>
                </a:lnTo>
                <a:lnTo>
                  <a:pt x="10438872" y="2675668"/>
                </a:lnTo>
                <a:lnTo>
                  <a:pt x="0" y="2675668"/>
                </a:lnTo>
                <a:lnTo>
                  <a:pt x="0" y="0"/>
                </a:lnTo>
                <a:close/>
              </a:path>
            </a:pathLst>
          </a:custGeom>
          <a:blipFill>
            <a:blip r:embed="rId3"/>
            <a:stretch>
              <a:fillRect l="0" t="0" r="0" b="0"/>
            </a:stretch>
          </a:blipFill>
        </p:spPr>
      </p:sp>
      <p:sp>
        <p:nvSpPr>
          <p:cNvPr name="AutoShape 10" id="10"/>
          <p:cNvSpPr/>
          <p:nvPr/>
        </p:nvSpPr>
        <p:spPr>
          <a:xfrm>
            <a:off x="-332202" y="1459938"/>
            <a:ext cx="5745916" cy="0"/>
          </a:xfrm>
          <a:prstGeom prst="line">
            <a:avLst/>
          </a:prstGeom>
          <a:ln cap="rnd" w="571500">
            <a:solidFill>
              <a:srgbClr val="025F69"/>
            </a:solidFill>
            <a:prstDash val="solid"/>
            <a:headEnd type="none" len="sm" w="sm"/>
            <a:tailEnd type="none" len="sm" w="sm"/>
          </a:ln>
        </p:spPr>
      </p:sp>
      <p:sp>
        <p:nvSpPr>
          <p:cNvPr name="TextBox 11" id="11"/>
          <p:cNvSpPr txBox="true"/>
          <p:nvPr/>
        </p:nvSpPr>
        <p:spPr>
          <a:xfrm rot="0">
            <a:off x="140832" y="1262771"/>
            <a:ext cx="4671571"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SO SÁNH, ĐÁNH GIÁ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32202" y="1459938"/>
            <a:ext cx="5745916" cy="0"/>
          </a:xfrm>
          <a:prstGeom prst="line">
            <a:avLst/>
          </a:prstGeom>
          <a:ln cap="rnd" w="571500">
            <a:solidFill>
              <a:srgbClr val="025F69"/>
            </a:solidFill>
            <a:prstDash val="solid"/>
            <a:headEnd type="none" len="sm" w="sm"/>
            <a:tailEnd type="none" len="sm" w="sm"/>
          </a:ln>
        </p:spPr>
      </p:sp>
      <p:sp>
        <p:nvSpPr>
          <p:cNvPr name="Freeform 10" id="10"/>
          <p:cNvSpPr/>
          <p:nvPr/>
        </p:nvSpPr>
        <p:spPr>
          <a:xfrm flipH="false" flipV="false" rot="0">
            <a:off x="3177339" y="4793822"/>
            <a:ext cx="11935912" cy="2417548"/>
          </a:xfrm>
          <a:custGeom>
            <a:avLst/>
            <a:gdLst/>
            <a:ahLst/>
            <a:cxnLst/>
            <a:rect r="r" b="b" t="t" l="l"/>
            <a:pathLst>
              <a:path h="2417548" w="11935912">
                <a:moveTo>
                  <a:pt x="0" y="0"/>
                </a:moveTo>
                <a:lnTo>
                  <a:pt x="11935912" y="0"/>
                </a:lnTo>
                <a:lnTo>
                  <a:pt x="11935912" y="2417547"/>
                </a:lnTo>
                <a:lnTo>
                  <a:pt x="0" y="2417547"/>
                </a:lnTo>
                <a:lnTo>
                  <a:pt x="0" y="0"/>
                </a:lnTo>
                <a:close/>
              </a:path>
            </a:pathLst>
          </a:custGeom>
          <a:blipFill>
            <a:blip r:embed="rId3"/>
            <a:stretch>
              <a:fillRect l="0" t="0" r="0" b="0"/>
            </a:stretch>
          </a:blipFill>
        </p:spPr>
      </p:sp>
      <p:sp>
        <p:nvSpPr>
          <p:cNvPr name="Freeform 11" id="11"/>
          <p:cNvSpPr/>
          <p:nvPr/>
        </p:nvSpPr>
        <p:spPr>
          <a:xfrm flipH="false" flipV="false" rot="0">
            <a:off x="3177339" y="2134528"/>
            <a:ext cx="11933322" cy="2279136"/>
          </a:xfrm>
          <a:custGeom>
            <a:avLst/>
            <a:gdLst/>
            <a:ahLst/>
            <a:cxnLst/>
            <a:rect r="r" b="b" t="t" l="l"/>
            <a:pathLst>
              <a:path h="2279136" w="11933322">
                <a:moveTo>
                  <a:pt x="0" y="0"/>
                </a:moveTo>
                <a:lnTo>
                  <a:pt x="11933322" y="0"/>
                </a:lnTo>
                <a:lnTo>
                  <a:pt x="11933322" y="2279136"/>
                </a:lnTo>
                <a:lnTo>
                  <a:pt x="0" y="2279136"/>
                </a:lnTo>
                <a:lnTo>
                  <a:pt x="0" y="0"/>
                </a:lnTo>
                <a:close/>
              </a:path>
            </a:pathLst>
          </a:custGeom>
          <a:blipFill>
            <a:blip r:embed="rId4"/>
            <a:stretch>
              <a:fillRect l="0" t="0" r="0" b="0"/>
            </a:stretch>
          </a:blipFill>
        </p:spPr>
      </p:sp>
      <p:sp>
        <p:nvSpPr>
          <p:cNvPr name="Freeform 12" id="12"/>
          <p:cNvSpPr/>
          <p:nvPr/>
        </p:nvSpPr>
        <p:spPr>
          <a:xfrm flipH="false" flipV="false" rot="0">
            <a:off x="3048102" y="7591527"/>
            <a:ext cx="11946247" cy="2468425"/>
          </a:xfrm>
          <a:custGeom>
            <a:avLst/>
            <a:gdLst/>
            <a:ahLst/>
            <a:cxnLst/>
            <a:rect r="r" b="b" t="t" l="l"/>
            <a:pathLst>
              <a:path h="2468425" w="11946247">
                <a:moveTo>
                  <a:pt x="0" y="0"/>
                </a:moveTo>
                <a:lnTo>
                  <a:pt x="11946246" y="0"/>
                </a:lnTo>
                <a:lnTo>
                  <a:pt x="11946246" y="2468425"/>
                </a:lnTo>
                <a:lnTo>
                  <a:pt x="0" y="2468425"/>
                </a:lnTo>
                <a:lnTo>
                  <a:pt x="0" y="0"/>
                </a:lnTo>
                <a:close/>
              </a:path>
            </a:pathLst>
          </a:custGeom>
          <a:blipFill>
            <a:blip r:embed="rId5"/>
            <a:stretch>
              <a:fillRect l="0" t="0" r="0" b="0"/>
            </a:stretch>
          </a:blipFill>
        </p:spPr>
      </p:sp>
      <p:sp>
        <p:nvSpPr>
          <p:cNvPr name="TextBox 13" id="13"/>
          <p:cNvSpPr txBox="true"/>
          <p:nvPr/>
        </p:nvSpPr>
        <p:spPr>
          <a:xfrm rot="0">
            <a:off x="140832" y="1262771"/>
            <a:ext cx="4671571"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SO SÁNH, ĐÁNH GIÁ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32202" y="1459938"/>
            <a:ext cx="5745916" cy="0"/>
          </a:xfrm>
          <a:prstGeom prst="line">
            <a:avLst/>
          </a:prstGeom>
          <a:ln cap="rnd" w="571500">
            <a:solidFill>
              <a:srgbClr val="025F69"/>
            </a:solidFill>
            <a:prstDash val="solid"/>
            <a:headEnd type="none" len="sm" w="sm"/>
            <a:tailEnd type="none" len="sm" w="sm"/>
          </a:ln>
        </p:spPr>
      </p:sp>
      <p:sp>
        <p:nvSpPr>
          <p:cNvPr name="Freeform 10" id="10"/>
          <p:cNvSpPr/>
          <p:nvPr/>
        </p:nvSpPr>
        <p:spPr>
          <a:xfrm flipH="false" flipV="false" rot="0">
            <a:off x="4694154" y="2100875"/>
            <a:ext cx="8899693" cy="7157425"/>
          </a:xfrm>
          <a:custGeom>
            <a:avLst/>
            <a:gdLst/>
            <a:ahLst/>
            <a:cxnLst/>
            <a:rect r="r" b="b" t="t" l="l"/>
            <a:pathLst>
              <a:path h="7157425" w="8899693">
                <a:moveTo>
                  <a:pt x="0" y="0"/>
                </a:moveTo>
                <a:lnTo>
                  <a:pt x="8899692" y="0"/>
                </a:lnTo>
                <a:lnTo>
                  <a:pt x="8899692" y="7157425"/>
                </a:lnTo>
                <a:lnTo>
                  <a:pt x="0" y="7157425"/>
                </a:lnTo>
                <a:lnTo>
                  <a:pt x="0" y="0"/>
                </a:lnTo>
                <a:close/>
              </a:path>
            </a:pathLst>
          </a:custGeom>
          <a:blipFill>
            <a:blip r:embed="rId3"/>
            <a:stretch>
              <a:fillRect l="0" t="0" r="0" b="0"/>
            </a:stretch>
          </a:blipFill>
        </p:spPr>
      </p:sp>
      <p:sp>
        <p:nvSpPr>
          <p:cNvPr name="TextBox 11" id="11"/>
          <p:cNvSpPr txBox="true"/>
          <p:nvPr/>
        </p:nvSpPr>
        <p:spPr>
          <a:xfrm rot="0">
            <a:off x="140832" y="1262771"/>
            <a:ext cx="4671571"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SO SÁNH, ĐÁNH GIÁ  </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32202" y="1459938"/>
            <a:ext cx="5745916" cy="0"/>
          </a:xfrm>
          <a:prstGeom prst="line">
            <a:avLst/>
          </a:prstGeom>
          <a:ln cap="rnd" w="571500">
            <a:solidFill>
              <a:srgbClr val="025F69"/>
            </a:solidFill>
            <a:prstDash val="solid"/>
            <a:headEnd type="none" len="sm" w="sm"/>
            <a:tailEnd type="none" len="sm" w="sm"/>
          </a:ln>
        </p:spPr>
      </p:sp>
      <p:sp>
        <p:nvSpPr>
          <p:cNvPr name="Freeform 10" id="10"/>
          <p:cNvSpPr/>
          <p:nvPr/>
        </p:nvSpPr>
        <p:spPr>
          <a:xfrm flipH="false" flipV="false" rot="0">
            <a:off x="140832" y="1823640"/>
            <a:ext cx="8735446" cy="1913954"/>
          </a:xfrm>
          <a:custGeom>
            <a:avLst/>
            <a:gdLst/>
            <a:ahLst/>
            <a:cxnLst/>
            <a:rect r="r" b="b" t="t" l="l"/>
            <a:pathLst>
              <a:path h="1913954" w="8735446">
                <a:moveTo>
                  <a:pt x="0" y="0"/>
                </a:moveTo>
                <a:lnTo>
                  <a:pt x="8735446" y="0"/>
                </a:lnTo>
                <a:lnTo>
                  <a:pt x="8735446" y="1913954"/>
                </a:lnTo>
                <a:lnTo>
                  <a:pt x="0" y="1913954"/>
                </a:lnTo>
                <a:lnTo>
                  <a:pt x="0" y="0"/>
                </a:lnTo>
                <a:close/>
              </a:path>
            </a:pathLst>
          </a:custGeom>
          <a:blipFill>
            <a:blip r:embed="rId3"/>
            <a:stretch>
              <a:fillRect l="0" t="0" r="-35706" b="0"/>
            </a:stretch>
          </a:blipFill>
        </p:spPr>
      </p:sp>
      <p:sp>
        <p:nvSpPr>
          <p:cNvPr name="Freeform 11" id="11"/>
          <p:cNvSpPr/>
          <p:nvPr/>
        </p:nvSpPr>
        <p:spPr>
          <a:xfrm flipH="false" flipV="false" rot="0">
            <a:off x="707070" y="3815546"/>
            <a:ext cx="8169209" cy="6176417"/>
          </a:xfrm>
          <a:custGeom>
            <a:avLst/>
            <a:gdLst/>
            <a:ahLst/>
            <a:cxnLst/>
            <a:rect r="r" b="b" t="t" l="l"/>
            <a:pathLst>
              <a:path h="6176417" w="8169209">
                <a:moveTo>
                  <a:pt x="0" y="0"/>
                </a:moveTo>
                <a:lnTo>
                  <a:pt x="8169208" y="0"/>
                </a:lnTo>
                <a:lnTo>
                  <a:pt x="8169208" y="6176416"/>
                </a:lnTo>
                <a:lnTo>
                  <a:pt x="0" y="6176416"/>
                </a:lnTo>
                <a:lnTo>
                  <a:pt x="0" y="0"/>
                </a:lnTo>
                <a:close/>
              </a:path>
            </a:pathLst>
          </a:custGeom>
          <a:blipFill>
            <a:blip r:embed="rId4"/>
            <a:stretch>
              <a:fillRect l="0" t="0" r="0" b="0"/>
            </a:stretch>
          </a:blipFill>
        </p:spPr>
      </p:sp>
      <p:sp>
        <p:nvSpPr>
          <p:cNvPr name="Freeform 12" id="12"/>
          <p:cNvSpPr/>
          <p:nvPr/>
        </p:nvSpPr>
        <p:spPr>
          <a:xfrm flipH="false" flipV="false" rot="0">
            <a:off x="4791674" y="4258025"/>
            <a:ext cx="3698838" cy="530399"/>
          </a:xfrm>
          <a:custGeom>
            <a:avLst/>
            <a:gdLst/>
            <a:ahLst/>
            <a:cxnLst/>
            <a:rect r="r" b="b" t="t" l="l"/>
            <a:pathLst>
              <a:path h="530399" w="3698838">
                <a:moveTo>
                  <a:pt x="0" y="0"/>
                </a:moveTo>
                <a:lnTo>
                  <a:pt x="3698838" y="0"/>
                </a:lnTo>
                <a:lnTo>
                  <a:pt x="3698838" y="530399"/>
                </a:lnTo>
                <a:lnTo>
                  <a:pt x="0" y="530399"/>
                </a:lnTo>
                <a:lnTo>
                  <a:pt x="0" y="0"/>
                </a:lnTo>
                <a:close/>
              </a:path>
            </a:pathLst>
          </a:custGeom>
          <a:blipFill>
            <a:blip r:embed="rId5"/>
            <a:stretch>
              <a:fillRect l="0" t="0" r="0" b="0"/>
            </a:stretch>
          </a:blipFill>
        </p:spPr>
      </p:sp>
      <p:sp>
        <p:nvSpPr>
          <p:cNvPr name="Freeform 13" id="13"/>
          <p:cNvSpPr/>
          <p:nvPr/>
        </p:nvSpPr>
        <p:spPr>
          <a:xfrm flipH="false" flipV="false" rot="0">
            <a:off x="9392615" y="1703807"/>
            <a:ext cx="8895385" cy="2153619"/>
          </a:xfrm>
          <a:custGeom>
            <a:avLst/>
            <a:gdLst/>
            <a:ahLst/>
            <a:cxnLst/>
            <a:rect r="r" b="b" t="t" l="l"/>
            <a:pathLst>
              <a:path h="2153619" w="8895385">
                <a:moveTo>
                  <a:pt x="0" y="0"/>
                </a:moveTo>
                <a:lnTo>
                  <a:pt x="8895385" y="0"/>
                </a:lnTo>
                <a:lnTo>
                  <a:pt x="8895385" y="2153620"/>
                </a:lnTo>
                <a:lnTo>
                  <a:pt x="0" y="2153620"/>
                </a:lnTo>
                <a:lnTo>
                  <a:pt x="0" y="0"/>
                </a:lnTo>
                <a:close/>
              </a:path>
            </a:pathLst>
          </a:custGeom>
          <a:blipFill>
            <a:blip r:embed="rId6"/>
            <a:stretch>
              <a:fillRect l="0" t="0" r="0" b="0"/>
            </a:stretch>
          </a:blipFill>
        </p:spPr>
      </p:sp>
      <p:sp>
        <p:nvSpPr>
          <p:cNvPr name="Freeform 14" id="14"/>
          <p:cNvSpPr/>
          <p:nvPr/>
        </p:nvSpPr>
        <p:spPr>
          <a:xfrm flipH="false" flipV="false" rot="0">
            <a:off x="9889528" y="4017905"/>
            <a:ext cx="7901559" cy="5974057"/>
          </a:xfrm>
          <a:custGeom>
            <a:avLst/>
            <a:gdLst/>
            <a:ahLst/>
            <a:cxnLst/>
            <a:rect r="r" b="b" t="t" l="l"/>
            <a:pathLst>
              <a:path h="5974057" w="7901559">
                <a:moveTo>
                  <a:pt x="0" y="0"/>
                </a:moveTo>
                <a:lnTo>
                  <a:pt x="7901559" y="0"/>
                </a:lnTo>
                <a:lnTo>
                  <a:pt x="7901559" y="5974057"/>
                </a:lnTo>
                <a:lnTo>
                  <a:pt x="0" y="5974057"/>
                </a:lnTo>
                <a:lnTo>
                  <a:pt x="0" y="0"/>
                </a:lnTo>
                <a:close/>
              </a:path>
            </a:pathLst>
          </a:custGeom>
          <a:blipFill>
            <a:blip r:embed="rId7"/>
            <a:stretch>
              <a:fillRect l="0" t="0" r="0" b="0"/>
            </a:stretch>
          </a:blipFill>
        </p:spPr>
      </p:sp>
      <p:sp>
        <p:nvSpPr>
          <p:cNvPr name="Freeform 15" id="15"/>
          <p:cNvSpPr/>
          <p:nvPr/>
        </p:nvSpPr>
        <p:spPr>
          <a:xfrm flipH="false" flipV="false" rot="0">
            <a:off x="13971694" y="4258025"/>
            <a:ext cx="3819393" cy="674011"/>
          </a:xfrm>
          <a:custGeom>
            <a:avLst/>
            <a:gdLst/>
            <a:ahLst/>
            <a:cxnLst/>
            <a:rect r="r" b="b" t="t" l="l"/>
            <a:pathLst>
              <a:path h="674011" w="3819393">
                <a:moveTo>
                  <a:pt x="0" y="0"/>
                </a:moveTo>
                <a:lnTo>
                  <a:pt x="3819393" y="0"/>
                </a:lnTo>
                <a:lnTo>
                  <a:pt x="3819393" y="674010"/>
                </a:lnTo>
                <a:lnTo>
                  <a:pt x="0" y="674010"/>
                </a:lnTo>
                <a:lnTo>
                  <a:pt x="0" y="0"/>
                </a:lnTo>
                <a:close/>
              </a:path>
            </a:pathLst>
          </a:custGeom>
          <a:blipFill>
            <a:blip r:embed="rId8"/>
            <a:stretch>
              <a:fillRect l="0" t="0" r="0" b="0"/>
            </a:stretch>
          </a:blipFill>
        </p:spPr>
      </p:sp>
      <p:sp>
        <p:nvSpPr>
          <p:cNvPr name="TextBox 16" id="16"/>
          <p:cNvSpPr txBox="true"/>
          <p:nvPr/>
        </p:nvSpPr>
        <p:spPr>
          <a:xfrm rot="0">
            <a:off x="140832" y="1262771"/>
            <a:ext cx="4671571"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SO SÁNH, ĐÁNH GIÁ  </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32202" y="1459938"/>
            <a:ext cx="5745916" cy="0"/>
          </a:xfrm>
          <a:prstGeom prst="line">
            <a:avLst/>
          </a:prstGeom>
          <a:ln cap="rnd" w="571500">
            <a:solidFill>
              <a:srgbClr val="025F69"/>
            </a:solidFill>
            <a:prstDash val="solid"/>
            <a:headEnd type="none" len="sm" w="sm"/>
            <a:tailEnd type="none" len="sm" w="sm"/>
          </a:ln>
        </p:spPr>
      </p:sp>
      <p:sp>
        <p:nvSpPr>
          <p:cNvPr name="TextBox 10" id="10"/>
          <p:cNvSpPr txBox="true"/>
          <p:nvPr/>
        </p:nvSpPr>
        <p:spPr>
          <a:xfrm rot="0">
            <a:off x="140832" y="1262771"/>
            <a:ext cx="4671571"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SO SÁNH, ĐÁNH GIÁ  </a:t>
            </a:r>
          </a:p>
        </p:txBody>
      </p:sp>
      <p:sp>
        <p:nvSpPr>
          <p:cNvPr name="TextBox 11" id="11"/>
          <p:cNvSpPr txBox="true"/>
          <p:nvPr/>
        </p:nvSpPr>
        <p:spPr>
          <a:xfrm rot="0">
            <a:off x="5550575" y="3965712"/>
            <a:ext cx="7186851" cy="2279376"/>
          </a:xfrm>
          <a:prstGeom prst="rect">
            <a:avLst/>
          </a:prstGeom>
        </p:spPr>
        <p:txBody>
          <a:bodyPr anchor="t" rtlCol="false" tIns="0" lIns="0" bIns="0" rIns="0">
            <a:spAutoFit/>
          </a:bodyPr>
          <a:lstStyle/>
          <a:p>
            <a:pPr algn="ctr">
              <a:lnSpc>
                <a:spcPts val="6140"/>
              </a:lnSpc>
            </a:pPr>
            <a:r>
              <a:rPr lang="en-US" sz="4385">
                <a:solidFill>
                  <a:srgbClr val="000000"/>
                </a:solidFill>
                <a:latin typeface="Montserrat Bold"/>
              </a:rPr>
              <a:t>YOGURT -&gt; VEGETABLES</a:t>
            </a:r>
          </a:p>
          <a:p>
            <a:pPr algn="ctr">
              <a:lnSpc>
                <a:spcPts val="6140"/>
              </a:lnSpc>
            </a:pPr>
            <a:r>
              <a:rPr lang="en-US" sz="4385">
                <a:solidFill>
                  <a:srgbClr val="000000"/>
                </a:solidFill>
                <a:latin typeface="Montserrat Bold"/>
              </a:rPr>
              <a:t>EGG-&gt; VEGETABLE</a:t>
            </a:r>
          </a:p>
          <a:p>
            <a:pPr algn="ctr">
              <a:lnSpc>
                <a:spcPts val="6140"/>
              </a:lnSpc>
              <a:spcBef>
                <a:spcPct val="0"/>
              </a:spcBef>
            </a:pPr>
            <a:r>
              <a:rPr lang="en-US" sz="4385">
                <a:solidFill>
                  <a:srgbClr val="000000"/>
                </a:solidFill>
                <a:latin typeface="Montserrat Bold"/>
              </a:rPr>
              <a:t>POULTRY -&gt; VEGETABLE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13965648" cy="320950"/>
            <a:chOff x="0" y="0"/>
            <a:chExt cx="3678195" cy="84530"/>
          </a:xfrm>
        </p:grpSpPr>
        <p:sp>
          <p:nvSpPr>
            <p:cNvPr name="Freeform 3" id="3"/>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4" id="4"/>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994348" y="0"/>
            <a:ext cx="2264952" cy="320950"/>
            <a:chOff x="0" y="0"/>
            <a:chExt cx="596531" cy="84530"/>
          </a:xfrm>
        </p:grpSpPr>
        <p:sp>
          <p:nvSpPr>
            <p:cNvPr name="Freeform 6" id="6"/>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7" id="7"/>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9225" y="663038"/>
            <a:ext cx="1505528" cy="798455"/>
          </a:xfrm>
          <a:custGeom>
            <a:avLst/>
            <a:gdLst/>
            <a:ahLst/>
            <a:cxnLst/>
            <a:rect r="r" b="b" t="t" l="l"/>
            <a:pathLst>
              <a:path h="798455" w="1505528">
                <a:moveTo>
                  <a:pt x="0" y="0"/>
                </a:moveTo>
                <a:lnTo>
                  <a:pt x="1505528" y="0"/>
                </a:lnTo>
                <a:lnTo>
                  <a:pt x="1505528" y="798455"/>
                </a:lnTo>
                <a:lnTo>
                  <a:pt x="0" y="798455"/>
                </a:lnTo>
                <a:lnTo>
                  <a:pt x="0" y="0"/>
                </a:lnTo>
                <a:close/>
              </a:path>
            </a:pathLst>
          </a:custGeom>
          <a:blipFill>
            <a:blip r:embed="rId2"/>
            <a:stretch>
              <a:fillRect l="0" t="-9652" r="0" b="-9652"/>
            </a:stretch>
          </a:blipFill>
        </p:spPr>
      </p:sp>
      <p:sp>
        <p:nvSpPr>
          <p:cNvPr name="TextBox 9" id="9"/>
          <p:cNvSpPr txBox="true"/>
          <p:nvPr/>
        </p:nvSpPr>
        <p:spPr>
          <a:xfrm rot="0">
            <a:off x="2926102" y="3570908"/>
            <a:ext cx="12820363" cy="2811810"/>
          </a:xfrm>
          <a:prstGeom prst="rect">
            <a:avLst/>
          </a:prstGeom>
        </p:spPr>
        <p:txBody>
          <a:bodyPr anchor="t" rtlCol="false" tIns="0" lIns="0" bIns="0" rIns="0">
            <a:spAutoFit/>
          </a:bodyPr>
          <a:lstStyle/>
          <a:p>
            <a:pPr algn="ctr">
              <a:lnSpc>
                <a:spcPts val="11516"/>
              </a:lnSpc>
            </a:pPr>
            <a:r>
              <a:rPr lang="en-US" sz="6734" spc="-397">
                <a:solidFill>
                  <a:srgbClr val="03606B"/>
                </a:solidFill>
                <a:latin typeface="Montserrat Bold"/>
              </a:rPr>
              <a:t>CHƯƠNG 2: </a:t>
            </a:r>
          </a:p>
          <a:p>
            <a:pPr algn="ctr">
              <a:lnSpc>
                <a:spcPts val="11516"/>
              </a:lnSpc>
            </a:pPr>
            <a:r>
              <a:rPr lang="en-US" sz="6734" spc="-397">
                <a:solidFill>
                  <a:srgbClr val="03606B"/>
                </a:solidFill>
                <a:latin typeface="Montserrat Bold"/>
              </a:rPr>
              <a:t>TỔNG QUAN VỀ LUẬT KẾT HỢP</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32202" y="1459938"/>
            <a:ext cx="5745916" cy="0"/>
          </a:xfrm>
          <a:prstGeom prst="line">
            <a:avLst/>
          </a:prstGeom>
          <a:ln cap="rnd" w="571500">
            <a:solidFill>
              <a:srgbClr val="025F69"/>
            </a:solidFill>
            <a:prstDash val="solid"/>
            <a:headEnd type="none" len="sm" w="sm"/>
            <a:tailEnd type="none" len="sm" w="sm"/>
          </a:ln>
        </p:spPr>
      </p:sp>
      <p:sp>
        <p:nvSpPr>
          <p:cNvPr name="TextBox 10" id="10"/>
          <p:cNvSpPr txBox="true"/>
          <p:nvPr/>
        </p:nvSpPr>
        <p:spPr>
          <a:xfrm rot="0">
            <a:off x="140832" y="1262771"/>
            <a:ext cx="4671571"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5: SO SÁNH, ĐÁNH GIÁ  </a:t>
            </a:r>
          </a:p>
        </p:txBody>
      </p:sp>
      <p:sp>
        <p:nvSpPr>
          <p:cNvPr name="TextBox 11" id="11"/>
          <p:cNvSpPr txBox="true"/>
          <p:nvPr/>
        </p:nvSpPr>
        <p:spPr>
          <a:xfrm rot="0">
            <a:off x="979523" y="4818949"/>
            <a:ext cx="16279777" cy="1762870"/>
          </a:xfrm>
          <a:prstGeom prst="rect">
            <a:avLst/>
          </a:prstGeom>
        </p:spPr>
        <p:txBody>
          <a:bodyPr anchor="t" rtlCol="false" tIns="0" lIns="0" bIns="0" rIns="0">
            <a:spAutoFit/>
          </a:bodyPr>
          <a:lstStyle/>
          <a:p>
            <a:pPr algn="ctr">
              <a:lnSpc>
                <a:spcPts val="4740"/>
              </a:lnSpc>
              <a:spcBef>
                <a:spcPct val="0"/>
              </a:spcBef>
            </a:pPr>
            <a:r>
              <a:rPr lang="en-US" sz="3385">
                <a:solidFill>
                  <a:srgbClr val="000000"/>
                </a:solidFill>
                <a:latin typeface="Montserrat"/>
              </a:rPr>
              <a:t>Từ những luật này, chúng ta có thể suy đoán rằng những người mua này đang duy trì một lối sống khá lành mạnh, với sự ưu tiên cho các sản phẩm thuộc nhóm thực phẩm tươi, như rau củ. </a:t>
            </a:r>
          </a:p>
        </p:txBody>
      </p:sp>
      <p:sp>
        <p:nvSpPr>
          <p:cNvPr name="TextBox 12" id="12"/>
          <p:cNvSpPr txBox="true"/>
          <p:nvPr/>
        </p:nvSpPr>
        <p:spPr>
          <a:xfrm rot="0">
            <a:off x="7858134" y="3840615"/>
            <a:ext cx="2522555" cy="580752"/>
          </a:xfrm>
          <a:prstGeom prst="rect">
            <a:avLst/>
          </a:prstGeom>
        </p:spPr>
        <p:txBody>
          <a:bodyPr anchor="t" rtlCol="false" tIns="0" lIns="0" bIns="0" rIns="0">
            <a:spAutoFit/>
          </a:bodyPr>
          <a:lstStyle/>
          <a:p>
            <a:pPr algn="ctr">
              <a:lnSpc>
                <a:spcPts val="4740"/>
              </a:lnSpc>
              <a:spcBef>
                <a:spcPct val="0"/>
              </a:spcBef>
            </a:pPr>
            <a:r>
              <a:rPr lang="en-US" sz="3385">
                <a:solidFill>
                  <a:srgbClr val="000000"/>
                </a:solidFill>
                <a:latin typeface="Montserrat Bold"/>
              </a:rPr>
              <a:t>NHẬN XÉT:</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2"/>
            <a:stretch>
              <a:fillRect l="0" t="-9652" r="0" b="-9652"/>
            </a:stretch>
          </a:blipFill>
        </p:spPr>
      </p:sp>
      <p:grpSp>
        <p:nvGrpSpPr>
          <p:cNvPr name="Group 3" id="3"/>
          <p:cNvGrpSpPr/>
          <p:nvPr/>
        </p:nvGrpSpPr>
        <p:grpSpPr>
          <a:xfrm rot="0">
            <a:off x="1028700" y="0"/>
            <a:ext cx="13965648" cy="320950"/>
            <a:chOff x="0" y="0"/>
            <a:chExt cx="3678195" cy="84530"/>
          </a:xfrm>
        </p:grpSpPr>
        <p:sp>
          <p:nvSpPr>
            <p:cNvPr name="Freeform 4" id="4"/>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5" id="5"/>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994348" y="0"/>
            <a:ext cx="2264952" cy="320950"/>
            <a:chOff x="0" y="0"/>
            <a:chExt cx="596531" cy="84530"/>
          </a:xfrm>
        </p:grpSpPr>
        <p:sp>
          <p:nvSpPr>
            <p:cNvPr name="Freeform 7" id="7"/>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8" id="8"/>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21001" y="1459938"/>
            <a:ext cx="6016578" cy="0"/>
          </a:xfrm>
          <a:prstGeom prst="line">
            <a:avLst/>
          </a:prstGeom>
          <a:ln cap="rnd" w="571500">
            <a:solidFill>
              <a:srgbClr val="025F69"/>
            </a:solidFill>
            <a:prstDash val="solid"/>
            <a:headEnd type="none" len="sm" w="sm"/>
            <a:tailEnd type="none" len="sm" w="sm"/>
          </a:ln>
        </p:spPr>
      </p:sp>
      <p:sp>
        <p:nvSpPr>
          <p:cNvPr name="TextBox 10" id="10"/>
          <p:cNvSpPr txBox="true"/>
          <p:nvPr/>
        </p:nvSpPr>
        <p:spPr>
          <a:xfrm rot="0">
            <a:off x="0" y="2271764"/>
            <a:ext cx="3342609"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a:rPr>
              <a:t>CHƯƠNG 6:  MODE</a:t>
            </a:r>
          </a:p>
        </p:txBody>
      </p:sp>
      <p:sp>
        <p:nvSpPr>
          <p:cNvPr name="Freeform 11" id="11"/>
          <p:cNvSpPr/>
          <p:nvPr/>
        </p:nvSpPr>
        <p:spPr>
          <a:xfrm flipH="true" flipV="false" rot="0">
            <a:off x="1028700" y="1869513"/>
            <a:ext cx="5357753" cy="5591583"/>
          </a:xfrm>
          <a:custGeom>
            <a:avLst/>
            <a:gdLst/>
            <a:ahLst/>
            <a:cxnLst/>
            <a:rect r="r" b="b" t="t" l="l"/>
            <a:pathLst>
              <a:path h="5591583" w="5357753">
                <a:moveTo>
                  <a:pt x="5357753" y="0"/>
                </a:moveTo>
                <a:lnTo>
                  <a:pt x="0" y="0"/>
                </a:lnTo>
                <a:lnTo>
                  <a:pt x="0" y="5591583"/>
                </a:lnTo>
                <a:lnTo>
                  <a:pt x="5357753" y="5591583"/>
                </a:lnTo>
                <a:lnTo>
                  <a:pt x="535775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40832" y="51435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192125" y="6240637"/>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5192125" y="1745688"/>
            <a:ext cx="1194327" cy="2586142"/>
          </a:xfrm>
          <a:custGeom>
            <a:avLst/>
            <a:gdLst/>
            <a:ahLst/>
            <a:cxnLst/>
            <a:rect r="r" b="b" t="t" l="l"/>
            <a:pathLst>
              <a:path h="2586142" w="1194327">
                <a:moveTo>
                  <a:pt x="0" y="0"/>
                </a:moveTo>
                <a:lnTo>
                  <a:pt x="1194328" y="0"/>
                </a:lnTo>
                <a:lnTo>
                  <a:pt x="1194328" y="2586142"/>
                </a:lnTo>
                <a:lnTo>
                  <a:pt x="0" y="25861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943586" y="8156421"/>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8011524" y="4127999"/>
            <a:ext cx="9560072" cy="1246060"/>
          </a:xfrm>
          <a:prstGeom prst="rect">
            <a:avLst/>
          </a:prstGeom>
        </p:spPr>
        <p:txBody>
          <a:bodyPr anchor="t" rtlCol="false" tIns="0" lIns="0" bIns="0" rIns="0">
            <a:spAutoFit/>
          </a:bodyPr>
          <a:lstStyle/>
          <a:p>
            <a:pPr algn="ctr">
              <a:lnSpc>
                <a:spcPts val="9307"/>
              </a:lnSpc>
            </a:pPr>
            <a:r>
              <a:rPr lang="en-US" sz="9307">
                <a:solidFill>
                  <a:srgbClr val="D36F31"/>
                </a:solidFill>
                <a:latin typeface="Clear Sans Bold"/>
              </a:rPr>
              <a:t>CHEERS !!!</a:t>
            </a:r>
          </a:p>
        </p:txBody>
      </p:sp>
      <p:sp>
        <p:nvSpPr>
          <p:cNvPr name="Freeform 17" id="17"/>
          <p:cNvSpPr/>
          <p:nvPr/>
        </p:nvSpPr>
        <p:spPr>
          <a:xfrm flipH="false" flipV="false" rot="0">
            <a:off x="17259300" y="8587659"/>
            <a:ext cx="904505" cy="1393495"/>
          </a:xfrm>
          <a:custGeom>
            <a:avLst/>
            <a:gdLst/>
            <a:ahLst/>
            <a:cxnLst/>
            <a:rect r="r" b="b" t="t" l="l"/>
            <a:pathLst>
              <a:path h="1393495" w="904505">
                <a:moveTo>
                  <a:pt x="0" y="0"/>
                </a:moveTo>
                <a:lnTo>
                  <a:pt x="904505" y="0"/>
                </a:lnTo>
                <a:lnTo>
                  <a:pt x="904505" y="1393495"/>
                </a:lnTo>
                <a:lnTo>
                  <a:pt x="0" y="13934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1872941" y="3358634"/>
            <a:ext cx="15386359" cy="5050574"/>
          </a:xfrm>
          <a:prstGeom prst="rect">
            <a:avLst/>
          </a:prstGeom>
        </p:spPr>
        <p:txBody>
          <a:bodyPr anchor="t" rtlCol="false" tIns="0" lIns="0" bIns="0" rIns="0">
            <a:spAutoFit/>
          </a:bodyPr>
          <a:lstStyle/>
          <a:p>
            <a:pPr>
              <a:lnSpc>
                <a:spcPts val="6823"/>
              </a:lnSpc>
            </a:pPr>
            <a:r>
              <a:rPr lang="en-US" sz="3899">
                <a:solidFill>
                  <a:srgbClr val="025F69"/>
                </a:solidFill>
                <a:latin typeface="Montserrat Bold"/>
              </a:rPr>
              <a:t>Khai phá luật kết hợp:</a:t>
            </a:r>
          </a:p>
          <a:p>
            <a:pPr marL="841838" indent="-420919" lvl="1">
              <a:lnSpc>
                <a:spcPts val="5497"/>
              </a:lnSpc>
              <a:buFont typeface="Arial"/>
              <a:buChar char="•"/>
            </a:pPr>
            <a:r>
              <a:rPr lang="en-US" sz="3899">
                <a:solidFill>
                  <a:srgbClr val="06213C"/>
                </a:solidFill>
                <a:latin typeface="Montserrat"/>
              </a:rPr>
              <a:t>Khám phá mối quan hệ giữa các mục trong tập dữ liệu</a:t>
            </a:r>
          </a:p>
          <a:p>
            <a:pPr>
              <a:lnSpc>
                <a:spcPts val="5497"/>
              </a:lnSpc>
            </a:pPr>
          </a:p>
          <a:p>
            <a:pPr marL="841838" indent="-420919" lvl="1">
              <a:lnSpc>
                <a:spcPts val="5497"/>
              </a:lnSpc>
              <a:buFont typeface="Arial"/>
              <a:buChar char="•"/>
            </a:pPr>
            <a:r>
              <a:rPr lang="en-US" sz="3899">
                <a:solidFill>
                  <a:srgbClr val="06213C"/>
                </a:solidFill>
                <a:latin typeface="Montserrat"/>
              </a:rPr>
              <a:t>Ứng dụng trong phân tích giỏ hàng của ngành bán lẻ.</a:t>
            </a:r>
          </a:p>
          <a:p>
            <a:pPr>
              <a:lnSpc>
                <a:spcPts val="5497"/>
              </a:lnSpc>
            </a:pPr>
            <a:r>
              <a:rPr lang="en-US" sz="3899">
                <a:solidFill>
                  <a:srgbClr val="06213C"/>
                </a:solidFill>
                <a:latin typeface="Montserrat"/>
              </a:rPr>
              <a:t> </a:t>
            </a:r>
          </a:p>
          <a:p>
            <a:pPr marL="841838" indent="-420919" lvl="1">
              <a:lnSpc>
                <a:spcPts val="5497"/>
              </a:lnSpc>
              <a:buFont typeface="Arial"/>
              <a:buChar char="•"/>
            </a:pPr>
            <a:r>
              <a:rPr lang="en-US" sz="3899">
                <a:solidFill>
                  <a:srgbClr val="06213C"/>
                </a:solidFill>
                <a:latin typeface="Montserrat"/>
              </a:rPr>
              <a:t>Giúp doanh nghiệp xây dựng chiến lược quảng cáo cũng như quản lý đặt hàng.</a:t>
            </a:r>
          </a:p>
        </p:txBody>
      </p:sp>
      <p:sp>
        <p:nvSpPr>
          <p:cNvPr name="TextBox 14" id="14"/>
          <p:cNvSpPr txBox="true"/>
          <p:nvPr/>
        </p:nvSpPr>
        <p:spPr>
          <a:xfrm rot="0">
            <a:off x="503276" y="2612005"/>
            <a:ext cx="7166668" cy="392049"/>
          </a:xfrm>
          <a:prstGeom prst="rect">
            <a:avLst/>
          </a:prstGeom>
        </p:spPr>
        <p:txBody>
          <a:bodyPr anchor="t" rtlCol="false" tIns="0" lIns="0" bIns="0" rIns="0">
            <a:spAutoFit/>
          </a:bodyPr>
          <a:lstStyle/>
          <a:p>
            <a:pPr algn="just">
              <a:lnSpc>
                <a:spcPts val="3078"/>
              </a:lnSpc>
            </a:pPr>
            <a:r>
              <a:rPr lang="en-US" sz="2700">
                <a:solidFill>
                  <a:srgbClr val="025F69"/>
                </a:solidFill>
                <a:latin typeface="Montserrat Bold"/>
              </a:rPr>
              <a:t>2.1 Tổng quan về luật kết hợp</a:t>
            </a:r>
          </a:p>
        </p:txBody>
      </p:sp>
      <p:sp>
        <p:nvSpPr>
          <p:cNvPr name="TextBox 15" id="15"/>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6" id="16"/>
          <p:cNvSpPr txBox="true"/>
          <p:nvPr/>
        </p:nvSpPr>
        <p:spPr>
          <a:xfrm rot="0">
            <a:off x="5442575" y="9220200"/>
            <a:ext cx="7402850"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Montserrat Italics"/>
              </a:rPr>
              <a:t>The GUHA method and its meaning for data mining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TextBox 13" id="13"/>
          <p:cNvSpPr txBox="true"/>
          <p:nvPr/>
        </p:nvSpPr>
        <p:spPr>
          <a:xfrm rot="0">
            <a:off x="2255302" y="3504618"/>
            <a:ext cx="15386359" cy="4697770"/>
          </a:xfrm>
          <a:prstGeom prst="rect">
            <a:avLst/>
          </a:prstGeom>
        </p:spPr>
        <p:txBody>
          <a:bodyPr anchor="t" rtlCol="false" tIns="0" lIns="0" bIns="0" rIns="0">
            <a:spAutoFit/>
          </a:bodyPr>
          <a:lstStyle/>
          <a:p>
            <a:pPr>
              <a:lnSpc>
                <a:spcPts val="6238"/>
              </a:lnSpc>
            </a:pPr>
            <a:r>
              <a:rPr lang="en-US" sz="3899">
                <a:solidFill>
                  <a:srgbClr val="025F69"/>
                </a:solidFill>
                <a:latin typeface="Montserrat Bold"/>
              </a:rPr>
              <a:t>Luật kết hợp </a:t>
            </a:r>
          </a:p>
          <a:p>
            <a:pPr marL="841838" indent="-420919" lvl="1">
              <a:lnSpc>
                <a:spcPts val="6238"/>
              </a:lnSpc>
              <a:buFont typeface="Arial"/>
              <a:buChar char="•"/>
            </a:pPr>
            <a:r>
              <a:rPr lang="en-US" sz="3899">
                <a:solidFill>
                  <a:srgbClr val="000000"/>
                </a:solidFill>
                <a:latin typeface="Montserrat"/>
              </a:rPr>
              <a:t>X =&gt; Y, trong đó X ⊂ I  ≠ Ø, Y ⊂ I  ≠ Ø, và X ∩Y = Ø.</a:t>
            </a:r>
          </a:p>
          <a:p>
            <a:pPr marL="841838" indent="-420919" lvl="1">
              <a:lnSpc>
                <a:spcPts val="6238"/>
              </a:lnSpc>
              <a:buFont typeface="Arial"/>
              <a:buChar char="•"/>
            </a:pPr>
            <a:r>
              <a:rPr lang="en-US" sz="3899">
                <a:solidFill>
                  <a:srgbClr val="000000"/>
                </a:solidFill>
                <a:latin typeface="Montserrat"/>
              </a:rPr>
              <a:t>Gồm 2 bước: </a:t>
            </a:r>
          </a:p>
          <a:p>
            <a:pPr marL="1683677" indent="-561226" lvl="2">
              <a:lnSpc>
                <a:spcPts val="6238"/>
              </a:lnSpc>
              <a:buFont typeface="Arial"/>
              <a:buChar char="⚬"/>
            </a:pPr>
            <a:r>
              <a:rPr lang="en-US" sz="3899">
                <a:solidFill>
                  <a:srgbClr val="000000"/>
                </a:solidFill>
                <a:latin typeface="Montserrat"/>
              </a:rPr>
              <a:t>Tìm tất cả các frequent itemsets</a:t>
            </a:r>
          </a:p>
          <a:p>
            <a:pPr marL="1683677" indent="-561226" lvl="2">
              <a:lnSpc>
                <a:spcPts val="6238"/>
              </a:lnSpc>
              <a:buFont typeface="Arial"/>
              <a:buChar char="⚬"/>
            </a:pPr>
            <a:r>
              <a:rPr lang="en-US" sz="3899">
                <a:solidFill>
                  <a:srgbClr val="000000"/>
                </a:solidFill>
                <a:latin typeface="Montserrat"/>
              </a:rPr>
              <a:t>Tạo ra các quy tắc liên kết mạnh từ các frequent itemsets</a:t>
            </a:r>
          </a:p>
        </p:txBody>
      </p:sp>
      <p:sp>
        <p:nvSpPr>
          <p:cNvPr name="TextBox 14" id="14"/>
          <p:cNvSpPr txBox="true"/>
          <p:nvPr/>
        </p:nvSpPr>
        <p:spPr>
          <a:xfrm rot="0">
            <a:off x="482787" y="2333625"/>
            <a:ext cx="7166668" cy="392049"/>
          </a:xfrm>
          <a:prstGeom prst="rect">
            <a:avLst/>
          </a:prstGeom>
        </p:spPr>
        <p:txBody>
          <a:bodyPr anchor="t" rtlCol="false" tIns="0" lIns="0" bIns="0" rIns="0">
            <a:spAutoFit/>
          </a:bodyPr>
          <a:lstStyle/>
          <a:p>
            <a:pPr algn="just">
              <a:lnSpc>
                <a:spcPts val="3078"/>
              </a:lnSpc>
            </a:pPr>
            <a:r>
              <a:rPr lang="en-US" sz="2700">
                <a:solidFill>
                  <a:srgbClr val="025F69"/>
                </a:solidFill>
                <a:latin typeface="Montserrat Bold"/>
              </a:rPr>
              <a:t>2.1 Tổng quan về luật kết hợp</a:t>
            </a:r>
          </a:p>
        </p:txBody>
      </p:sp>
      <p:sp>
        <p:nvSpPr>
          <p:cNvPr name="TextBox 15" id="15"/>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6" id="16"/>
          <p:cNvSpPr txBox="true"/>
          <p:nvPr/>
        </p:nvSpPr>
        <p:spPr>
          <a:xfrm rot="0">
            <a:off x="5279925" y="9210675"/>
            <a:ext cx="7728151"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Italics"/>
              </a:rPr>
              <a:t>Data Mining. Concepts and Techniques, 3rd Edition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graphicFrame>
        <p:nvGraphicFramePr>
          <p:cNvPr name="Table 13" id="13"/>
          <p:cNvGraphicFramePr>
            <a:graphicFrameLocks noGrp="true"/>
          </p:cNvGraphicFramePr>
          <p:nvPr/>
        </p:nvGraphicFramePr>
        <p:xfrm>
          <a:off x="6977012" y="2314575"/>
          <a:ext cx="10282288" cy="7361194"/>
        </p:xfrm>
        <a:graphic>
          <a:graphicData uri="http://schemas.openxmlformats.org/drawingml/2006/table">
            <a:tbl>
              <a:tblPr/>
              <a:tblGrid>
                <a:gridCol w="3685643"/>
                <a:gridCol w="6596645"/>
              </a:tblGrid>
              <a:tr h="1134031">
                <a:tc>
                  <a:txBody>
                    <a:bodyPr anchor="t" rtlCol="false"/>
                    <a:lstStyle/>
                    <a:p>
                      <a:pPr algn="ctr">
                        <a:lnSpc>
                          <a:spcPts val="4059"/>
                        </a:lnSpc>
                        <a:defRPr/>
                      </a:pPr>
                      <a:r>
                        <a:rPr lang="en-US" sz="2899">
                          <a:solidFill>
                            <a:srgbClr val="025F69"/>
                          </a:solidFill>
                          <a:latin typeface="Montserrat Bold"/>
                        </a:rPr>
                        <a:t>Transaction </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a:rPr>
                        <a:t>∅ ≠ T ⊆ 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18789">
                <a:tc>
                  <a:txBody>
                    <a:bodyPr anchor="t" rtlCol="false"/>
                    <a:lstStyle/>
                    <a:p>
                      <a:pPr algn="ctr">
                        <a:lnSpc>
                          <a:spcPts val="3779"/>
                        </a:lnSpc>
                        <a:defRPr/>
                      </a:pPr>
                      <a:r>
                        <a:rPr lang="en-US" sz="2699">
                          <a:solidFill>
                            <a:srgbClr val="025F69"/>
                          </a:solidFill>
                          <a:latin typeface="Montserrat Bold"/>
                        </a:rPr>
                        <a:t>Items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Montserrat"/>
                        </a:rPr>
                        <a:t>I = {I₁, I₂,...Iₙ}</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88306">
                <a:tc>
                  <a:txBody>
                    <a:bodyPr anchor="t" rtlCol="false"/>
                    <a:lstStyle/>
                    <a:p>
                      <a:pPr algn="ctr">
                        <a:lnSpc>
                          <a:spcPts val="3779"/>
                        </a:lnSpc>
                        <a:defRPr/>
                      </a:pPr>
                      <a:r>
                        <a:rPr lang="en-US" sz="2699">
                          <a:solidFill>
                            <a:srgbClr val="025F69"/>
                          </a:solidFill>
                          <a:latin typeface="Montserrat Bold"/>
                        </a:rPr>
                        <a:t>Itemset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Montserrat"/>
                        </a:rPr>
                        <a:t>X ⊆ 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88306">
                <a:tc>
                  <a:txBody>
                    <a:bodyPr anchor="t" rtlCol="false"/>
                    <a:lstStyle/>
                    <a:p>
                      <a:pPr algn="ctr">
                        <a:lnSpc>
                          <a:spcPts val="3779"/>
                        </a:lnSpc>
                        <a:defRPr/>
                      </a:pPr>
                      <a:r>
                        <a:rPr lang="en-US" sz="2699">
                          <a:solidFill>
                            <a:srgbClr val="025F69"/>
                          </a:solidFill>
                          <a:latin typeface="Montserrat Bold"/>
                        </a:rPr>
                        <a:t>k-itemset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Montserrat"/>
                        </a:rPr>
                        <a:t>Xₖ = {I₁, I₂,...Iₖ} k ≤ 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45422">
                <a:tc>
                  <a:txBody>
                    <a:bodyPr anchor="t" rtlCol="false"/>
                    <a:lstStyle/>
                    <a:p>
                      <a:pPr algn="ctr">
                        <a:lnSpc>
                          <a:spcPts val="3779"/>
                        </a:lnSpc>
                        <a:defRPr/>
                      </a:pPr>
                      <a:r>
                        <a:rPr lang="en-US" sz="2699">
                          <a:solidFill>
                            <a:srgbClr val="025F69"/>
                          </a:solidFill>
                          <a:latin typeface="Montserrat Bold"/>
                        </a:rPr>
                        <a:t>Tidset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Montserrat"/>
                        </a:rPr>
                        <a:t>tidset (X) = { Tₘ | Tₘ ∊ T ∧ X ⊆ Tₘ}</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986340">
                <a:tc>
                  <a:txBody>
                    <a:bodyPr anchor="t" rtlCol="false"/>
                    <a:lstStyle/>
                    <a:p>
                      <a:pPr algn="ctr">
                        <a:lnSpc>
                          <a:spcPts val="3779"/>
                        </a:lnSpc>
                        <a:defRPr/>
                      </a:pPr>
                      <a:r>
                        <a:rPr lang="en-US" sz="2699">
                          <a:solidFill>
                            <a:srgbClr val="025F69"/>
                          </a:solidFill>
                          <a:latin typeface="Montserrat Bold"/>
                        </a:rPr>
                        <a:t>Frequent itemset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211"/>
                        </a:lnSpc>
                        <a:defRPr/>
                      </a:pPr>
                      <a:r>
                        <a:rPr lang="en-US" sz="2699">
                          <a:solidFill>
                            <a:srgbClr val="000000"/>
                          </a:solidFill>
                          <a:latin typeface="Montserrat"/>
                        </a:rPr>
                        <a:t>freq (X)  &gt;= minSup</a:t>
                      </a:r>
                      <a:endParaRPr lang="en-US" sz="1100"/>
                    </a:p>
                    <a:p>
                      <a:pPr algn="ctr">
                        <a:lnSpc>
                          <a:spcPts val="4211"/>
                        </a:lnSpc>
                      </a:pPr>
                      <a:r>
                        <a:rPr lang="en-US" sz="2699">
                          <a:solidFill>
                            <a:srgbClr val="000000"/>
                          </a:solidFill>
                          <a:latin typeface="Montserrat"/>
                        </a:rPr>
                        <a:t>Lₖ = {frequent k-itemsets}</a:t>
                      </a:r>
                    </a:p>
                    <a:p>
                      <a:pPr algn="ctr">
                        <a:lnSpc>
                          <a:spcPts val="3779"/>
                        </a:lnSpc>
                      </a:pP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4" id="14"/>
          <p:cNvSpPr txBox="true"/>
          <p:nvPr/>
        </p:nvSpPr>
        <p:spPr>
          <a:xfrm rot="0">
            <a:off x="482787" y="2333625"/>
            <a:ext cx="7166668" cy="392049"/>
          </a:xfrm>
          <a:prstGeom prst="rect">
            <a:avLst/>
          </a:prstGeom>
        </p:spPr>
        <p:txBody>
          <a:bodyPr anchor="t" rtlCol="false" tIns="0" lIns="0" bIns="0" rIns="0">
            <a:spAutoFit/>
          </a:bodyPr>
          <a:lstStyle/>
          <a:p>
            <a:pPr algn="just">
              <a:lnSpc>
                <a:spcPts val="3078"/>
              </a:lnSpc>
            </a:pPr>
            <a:r>
              <a:rPr lang="en-US" sz="2700">
                <a:solidFill>
                  <a:srgbClr val="025F69"/>
                </a:solidFill>
                <a:latin typeface="Montserrat Bold"/>
              </a:rPr>
              <a:t>2.1 Tổng quan về luật kết hợp</a:t>
            </a:r>
          </a:p>
        </p:txBody>
      </p:sp>
      <p:sp>
        <p:nvSpPr>
          <p:cNvPr name="TextBox 15" id="15"/>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6" id="16"/>
          <p:cNvSpPr txBox="true"/>
          <p:nvPr/>
        </p:nvSpPr>
        <p:spPr>
          <a:xfrm rot="0">
            <a:off x="1183743" y="5067300"/>
            <a:ext cx="3697486" cy="667533"/>
          </a:xfrm>
          <a:prstGeom prst="rect">
            <a:avLst/>
          </a:prstGeom>
        </p:spPr>
        <p:txBody>
          <a:bodyPr anchor="t" rtlCol="false" tIns="0" lIns="0" bIns="0" rIns="0">
            <a:spAutoFit/>
          </a:bodyPr>
          <a:lstStyle/>
          <a:p>
            <a:pPr>
              <a:lnSpc>
                <a:spcPts val="5497"/>
              </a:lnSpc>
            </a:pPr>
            <a:r>
              <a:rPr lang="en-US" sz="3899">
                <a:solidFill>
                  <a:srgbClr val="025F69"/>
                </a:solidFill>
                <a:latin typeface="Montserrat Bold"/>
              </a:rPr>
              <a:t>Các khái niệm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3534" y="1199483"/>
            <a:ext cx="515685" cy="515685"/>
          </a:xfrm>
          <a:custGeom>
            <a:avLst/>
            <a:gdLst/>
            <a:ahLst/>
            <a:cxnLst/>
            <a:rect r="r" b="b" t="t" l="l"/>
            <a:pathLst>
              <a:path h="515685" w="515685">
                <a:moveTo>
                  <a:pt x="0" y="0"/>
                </a:moveTo>
                <a:lnTo>
                  <a:pt x="515685" y="0"/>
                </a:lnTo>
                <a:lnTo>
                  <a:pt x="515685" y="515684"/>
                </a:lnTo>
                <a:lnTo>
                  <a:pt x="0" y="515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83705" y="1020934"/>
            <a:ext cx="2532984" cy="356235"/>
          </a:xfrm>
          <a:prstGeom prst="rect">
            <a:avLst/>
          </a:prstGeom>
        </p:spPr>
        <p:txBody>
          <a:bodyPr anchor="t" rtlCol="false" tIns="0" lIns="0" bIns="0" rIns="0">
            <a:spAutoFit/>
          </a:bodyPr>
          <a:lstStyle/>
          <a:p>
            <a:pPr>
              <a:lnSpc>
                <a:spcPts val="2940"/>
              </a:lnSpc>
            </a:pPr>
            <a:r>
              <a:rPr lang="en-US" sz="2100" spc="31">
                <a:solidFill>
                  <a:srgbClr val="FFFFFF"/>
                </a:solidFill>
                <a:latin typeface="Montserrat Classic"/>
              </a:rPr>
              <a:t>INFOGRAPHIC</a:t>
            </a:r>
          </a:p>
        </p:txBody>
      </p:sp>
      <p:sp>
        <p:nvSpPr>
          <p:cNvPr name="Freeform 5" id="5"/>
          <p:cNvSpPr/>
          <p:nvPr/>
        </p:nvSpPr>
        <p:spPr>
          <a:xfrm flipH="false" flipV="false" rot="0">
            <a:off x="140832" y="442864"/>
            <a:ext cx="1378949" cy="731324"/>
          </a:xfrm>
          <a:custGeom>
            <a:avLst/>
            <a:gdLst/>
            <a:ahLst/>
            <a:cxnLst/>
            <a:rect r="r" b="b" t="t" l="l"/>
            <a:pathLst>
              <a:path h="731324" w="1378949">
                <a:moveTo>
                  <a:pt x="0" y="0"/>
                </a:moveTo>
                <a:lnTo>
                  <a:pt x="1378949" y="0"/>
                </a:lnTo>
                <a:lnTo>
                  <a:pt x="1378949" y="731324"/>
                </a:lnTo>
                <a:lnTo>
                  <a:pt x="0" y="731324"/>
                </a:lnTo>
                <a:lnTo>
                  <a:pt x="0" y="0"/>
                </a:lnTo>
                <a:close/>
              </a:path>
            </a:pathLst>
          </a:custGeom>
          <a:blipFill>
            <a:blip r:embed="rId4"/>
            <a:stretch>
              <a:fillRect l="0" t="-9652" r="0" b="-9652"/>
            </a:stretch>
          </a:blipFill>
        </p:spPr>
      </p:sp>
      <p:grpSp>
        <p:nvGrpSpPr>
          <p:cNvPr name="Group 6" id="6"/>
          <p:cNvGrpSpPr/>
          <p:nvPr/>
        </p:nvGrpSpPr>
        <p:grpSpPr>
          <a:xfrm rot="0">
            <a:off x="1028700" y="0"/>
            <a:ext cx="13965648" cy="320950"/>
            <a:chOff x="0" y="0"/>
            <a:chExt cx="3678195" cy="84530"/>
          </a:xfrm>
        </p:grpSpPr>
        <p:sp>
          <p:nvSpPr>
            <p:cNvPr name="Freeform 7" id="7"/>
            <p:cNvSpPr/>
            <p:nvPr/>
          </p:nvSpPr>
          <p:spPr>
            <a:xfrm flipH="false" flipV="false" rot="0">
              <a:off x="0" y="0"/>
              <a:ext cx="3678195" cy="84530"/>
            </a:xfrm>
            <a:custGeom>
              <a:avLst/>
              <a:gdLst/>
              <a:ahLst/>
              <a:cxnLst/>
              <a:rect r="r" b="b" t="t" l="l"/>
              <a:pathLst>
                <a:path h="84530" w="3678195">
                  <a:moveTo>
                    <a:pt x="0" y="0"/>
                  </a:moveTo>
                  <a:lnTo>
                    <a:pt x="3678195" y="0"/>
                  </a:lnTo>
                  <a:lnTo>
                    <a:pt x="3678195" y="84530"/>
                  </a:lnTo>
                  <a:lnTo>
                    <a:pt x="0" y="84530"/>
                  </a:lnTo>
                  <a:close/>
                </a:path>
              </a:pathLst>
            </a:custGeom>
            <a:solidFill>
              <a:srgbClr val="025F69"/>
            </a:solidFill>
          </p:spPr>
        </p:sp>
        <p:sp>
          <p:nvSpPr>
            <p:cNvPr name="TextBox 8" id="8"/>
            <p:cNvSpPr txBox="true"/>
            <p:nvPr/>
          </p:nvSpPr>
          <p:spPr>
            <a:xfrm>
              <a:off x="0" y="-38100"/>
              <a:ext cx="3678195" cy="12263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94348" y="0"/>
            <a:ext cx="2264952" cy="320950"/>
            <a:chOff x="0" y="0"/>
            <a:chExt cx="596531" cy="84530"/>
          </a:xfrm>
        </p:grpSpPr>
        <p:sp>
          <p:nvSpPr>
            <p:cNvPr name="Freeform 10" id="10"/>
            <p:cNvSpPr/>
            <p:nvPr/>
          </p:nvSpPr>
          <p:spPr>
            <a:xfrm flipH="false" flipV="false" rot="0">
              <a:off x="0" y="0"/>
              <a:ext cx="596530" cy="84530"/>
            </a:xfrm>
            <a:custGeom>
              <a:avLst/>
              <a:gdLst/>
              <a:ahLst/>
              <a:cxnLst/>
              <a:rect r="r" b="b" t="t" l="l"/>
              <a:pathLst>
                <a:path h="84530" w="596530">
                  <a:moveTo>
                    <a:pt x="0" y="0"/>
                  </a:moveTo>
                  <a:lnTo>
                    <a:pt x="596530" y="0"/>
                  </a:lnTo>
                  <a:lnTo>
                    <a:pt x="596530" y="84530"/>
                  </a:lnTo>
                  <a:lnTo>
                    <a:pt x="0" y="84530"/>
                  </a:lnTo>
                  <a:close/>
                </a:path>
              </a:pathLst>
            </a:custGeom>
            <a:solidFill>
              <a:srgbClr val="D6722B"/>
            </a:solidFill>
          </p:spPr>
        </p:sp>
        <p:sp>
          <p:nvSpPr>
            <p:cNvPr name="TextBox 11" id="11"/>
            <p:cNvSpPr txBox="true"/>
            <p:nvPr/>
          </p:nvSpPr>
          <p:spPr>
            <a:xfrm>
              <a:off x="0" y="-38100"/>
              <a:ext cx="596531" cy="12263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135348" y="1743075"/>
            <a:ext cx="6016578" cy="0"/>
          </a:xfrm>
          <a:prstGeom prst="line">
            <a:avLst/>
          </a:prstGeom>
          <a:ln cap="rnd" w="571500">
            <a:solidFill>
              <a:srgbClr val="025F69"/>
            </a:solidFill>
            <a:prstDash val="solid"/>
            <a:headEnd type="none" len="sm" w="sm"/>
            <a:tailEnd type="none" len="sm" w="sm"/>
          </a:ln>
        </p:spPr>
      </p:sp>
      <p:sp>
        <p:nvSpPr>
          <p:cNvPr name="Freeform 13" id="13"/>
          <p:cNvSpPr/>
          <p:nvPr/>
        </p:nvSpPr>
        <p:spPr>
          <a:xfrm flipH="false" flipV="false" rot="0">
            <a:off x="4066121" y="5164857"/>
            <a:ext cx="10111805" cy="3915241"/>
          </a:xfrm>
          <a:custGeom>
            <a:avLst/>
            <a:gdLst/>
            <a:ahLst/>
            <a:cxnLst/>
            <a:rect r="r" b="b" t="t" l="l"/>
            <a:pathLst>
              <a:path h="3915241" w="10111805">
                <a:moveTo>
                  <a:pt x="0" y="0"/>
                </a:moveTo>
                <a:lnTo>
                  <a:pt x="10111805" y="0"/>
                </a:lnTo>
                <a:lnTo>
                  <a:pt x="10111805" y="3915242"/>
                </a:lnTo>
                <a:lnTo>
                  <a:pt x="0" y="3915242"/>
                </a:lnTo>
                <a:lnTo>
                  <a:pt x="0" y="0"/>
                </a:lnTo>
                <a:close/>
              </a:path>
            </a:pathLst>
          </a:custGeom>
          <a:blipFill>
            <a:blip r:embed="rId5"/>
            <a:stretch>
              <a:fillRect l="0" t="0" r="0" b="0"/>
            </a:stretch>
          </a:blipFill>
        </p:spPr>
      </p:sp>
      <p:sp>
        <p:nvSpPr>
          <p:cNvPr name="TextBox 14" id="14"/>
          <p:cNvSpPr txBox="true"/>
          <p:nvPr/>
        </p:nvSpPr>
        <p:spPr>
          <a:xfrm rot="0">
            <a:off x="482787" y="2333625"/>
            <a:ext cx="7166668" cy="392049"/>
          </a:xfrm>
          <a:prstGeom prst="rect">
            <a:avLst/>
          </a:prstGeom>
        </p:spPr>
        <p:txBody>
          <a:bodyPr anchor="t" rtlCol="false" tIns="0" lIns="0" bIns="0" rIns="0">
            <a:spAutoFit/>
          </a:bodyPr>
          <a:lstStyle/>
          <a:p>
            <a:pPr algn="just">
              <a:lnSpc>
                <a:spcPts val="3078"/>
              </a:lnSpc>
            </a:pPr>
            <a:r>
              <a:rPr lang="en-US" sz="2700">
                <a:solidFill>
                  <a:srgbClr val="025F69"/>
                </a:solidFill>
                <a:latin typeface="Montserrat Bold"/>
              </a:rPr>
              <a:t>2.1 Tổng quan về luật kết hợp</a:t>
            </a:r>
          </a:p>
        </p:txBody>
      </p:sp>
      <p:sp>
        <p:nvSpPr>
          <p:cNvPr name="TextBox 15" id="15"/>
          <p:cNvSpPr txBox="true"/>
          <p:nvPr/>
        </p:nvSpPr>
        <p:spPr>
          <a:xfrm rot="0">
            <a:off x="262678" y="1590675"/>
            <a:ext cx="4618552" cy="266700"/>
          </a:xfrm>
          <a:prstGeom prst="rect">
            <a:avLst/>
          </a:prstGeom>
        </p:spPr>
        <p:txBody>
          <a:bodyPr anchor="t" rtlCol="false" tIns="0" lIns="0" bIns="0" rIns="0">
            <a:spAutoFit/>
          </a:bodyPr>
          <a:lstStyle/>
          <a:p>
            <a:pPr>
              <a:lnSpc>
                <a:spcPts val="2100"/>
              </a:lnSpc>
            </a:pPr>
            <a:r>
              <a:rPr lang="en-US" sz="1500" spc="22">
                <a:solidFill>
                  <a:srgbClr val="FFFFFF"/>
                </a:solidFill>
                <a:latin typeface="Montserrat"/>
              </a:rPr>
              <a:t>CHƯƠNG 2:  TỔNG QUAN VỀ LUẬT KẾT HỢP</a:t>
            </a:r>
          </a:p>
        </p:txBody>
      </p:sp>
      <p:sp>
        <p:nvSpPr>
          <p:cNvPr name="TextBox 16" id="16"/>
          <p:cNvSpPr txBox="true"/>
          <p:nvPr/>
        </p:nvSpPr>
        <p:spPr>
          <a:xfrm rot="0">
            <a:off x="3549919" y="3106674"/>
            <a:ext cx="11700919" cy="2058183"/>
          </a:xfrm>
          <a:prstGeom prst="rect">
            <a:avLst/>
          </a:prstGeom>
        </p:spPr>
        <p:txBody>
          <a:bodyPr anchor="t" rtlCol="false" tIns="0" lIns="0" bIns="0" rIns="0">
            <a:spAutoFit/>
          </a:bodyPr>
          <a:lstStyle/>
          <a:p>
            <a:pPr algn="ctr">
              <a:lnSpc>
                <a:spcPts val="5497"/>
              </a:lnSpc>
            </a:pPr>
            <a:r>
              <a:rPr lang="en-US" sz="3899">
                <a:solidFill>
                  <a:srgbClr val="025F69"/>
                </a:solidFill>
                <a:latin typeface="Montserrat Bold"/>
              </a:rPr>
              <a:t>Tần số (frequency)</a:t>
            </a:r>
            <a:r>
              <a:rPr lang="en-US" sz="3899">
                <a:solidFill>
                  <a:srgbClr val="025F69"/>
                </a:solidFill>
                <a:latin typeface="Montserrat"/>
              </a:rPr>
              <a:t> </a:t>
            </a:r>
            <a:r>
              <a:rPr lang="en-US" sz="3899">
                <a:solidFill>
                  <a:srgbClr val="000000"/>
                </a:solidFill>
                <a:latin typeface="Montserrat"/>
              </a:rPr>
              <a:t>của itemset X = số lần xuất hiện của X trong các giao dịch của D</a:t>
            </a:r>
          </a:p>
          <a:p>
            <a:pPr algn="ctr">
              <a:lnSpc>
                <a:spcPts val="549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DAF2-9J1DoA</dc:identifier>
  <dcterms:modified xsi:type="dcterms:W3CDTF">2011-08-01T06:04:30Z</dcterms:modified>
  <cp:revision>1</cp:revision>
  <dc:title>Data Mining</dc:title>
</cp:coreProperties>
</file>